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Lst>
  <p:sldSz cx="14630400" cy="8229600"/>
  <p:notesSz cx="8229600" cy="14630400"/>
  <p:embeddedFontLst>
    <p:embeddedFont>
      <p:font typeface="Inter Light" panose="020B0604020202020204" charset="0"/>
      <p:regular r:id="rId22"/>
    </p:embeddedFont>
    <p:embeddedFont>
      <p:font typeface="Montserrat Medium" panose="00000600000000000000" pitchFamily="2"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5" d="100"/>
          <a:sy n="95" d="100"/>
        </p:scale>
        <p:origin x="2530"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5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23.sv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10363200" y="3200400"/>
            <a:ext cx="3048000" cy="1828800"/>
          </a:xfrm>
          <a:prstGeom prst="rect">
            <a:avLst/>
          </a:prstGeom>
        </p:spPr>
      </p:pic>
      <p:sp>
        <p:nvSpPr>
          <p:cNvPr id="4" name="Text 0"/>
          <p:cNvSpPr/>
          <p:nvPr/>
        </p:nvSpPr>
        <p:spPr>
          <a:xfrm>
            <a:off x="793790" y="2671763"/>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Purpose of the Process: Perseverance</a:t>
            </a:r>
            <a:endParaRPr lang="en-US" sz="4450" dirty="0"/>
          </a:p>
        </p:txBody>
      </p:sp>
      <p:sp>
        <p:nvSpPr>
          <p:cNvPr id="5" name="Text 1"/>
          <p:cNvSpPr/>
          <p:nvPr/>
        </p:nvSpPr>
        <p:spPr>
          <a:xfrm>
            <a:off x="793790" y="4429482"/>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Text 2"/>
          <p:cNvSpPr/>
          <p:nvPr/>
        </p:nvSpPr>
        <p:spPr>
          <a:xfrm>
            <a:off x="793790" y="5132546"/>
            <a:ext cx="4755832" cy="425291"/>
          </a:xfrm>
          <a:prstGeom prst="rect">
            <a:avLst/>
          </a:prstGeom>
          <a:noFill/>
          <a:ln/>
        </p:spPr>
        <p:txBody>
          <a:bodyPr wrap="none" lIns="0" tIns="0" rIns="0" bIns="0" rtlCol="0" anchor="t"/>
          <a:lstStyle/>
          <a:p>
            <a:pPr marL="0" indent="0" algn="l">
              <a:lnSpc>
                <a:spcPts val="3300"/>
              </a:lnSpc>
              <a:buNone/>
            </a:pPr>
            <a:r>
              <a:rPr lang="en-US" sz="2650" b="1" dirty="0">
                <a:solidFill>
                  <a:srgbClr val="74767D"/>
                </a:solidFill>
                <a:latin typeface="Montserrat Medium" pitchFamily="34" charset="0"/>
                <a:ea typeface="Montserrat Medium" pitchFamily="34" charset="-122"/>
                <a:cs typeface="Montserrat Medium" pitchFamily="34" charset="-120"/>
              </a:rPr>
              <a:t>Virginia Family Camp 2026</a:t>
            </a:r>
            <a:endParaRPr lang="en-US" sz="26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52594"/>
            <a:ext cx="13042821" cy="1063228"/>
          </a:xfrm>
          <a:prstGeom prst="rect">
            <a:avLst/>
          </a:prstGeom>
          <a:noFill/>
          <a:ln/>
        </p:spPr>
        <p:txBody>
          <a:bodyPr wrap="square" lIns="0" tIns="0" rIns="0" bIns="0" rtlCol="0" anchor="t"/>
          <a:lstStyle/>
          <a:p>
            <a:pPr marL="0" indent="0" algn="l">
              <a:lnSpc>
                <a:spcPts val="4150"/>
              </a:lnSpc>
              <a:buNone/>
            </a:pPr>
            <a:r>
              <a:rPr lang="en-US" sz="3300" dirty="0">
                <a:solidFill>
                  <a:srgbClr val="74767D"/>
                </a:solidFill>
                <a:latin typeface="Montserrat Medium" pitchFamily="34" charset="0"/>
                <a:ea typeface="Montserrat Medium" pitchFamily="34" charset="-122"/>
                <a:cs typeface="Montserrat Medium" pitchFamily="34" charset="-120"/>
              </a:rPr>
              <a:t>Current Effort Trains the System That Makes Future Effort Easier</a:t>
            </a:r>
            <a:endParaRPr lang="en-US" sz="3300" dirty="0"/>
          </a:p>
        </p:txBody>
      </p:sp>
      <p:sp>
        <p:nvSpPr>
          <p:cNvPr id="3" name="Text 1"/>
          <p:cNvSpPr/>
          <p:nvPr/>
        </p:nvSpPr>
        <p:spPr>
          <a:xfrm>
            <a:off x="793790" y="1866781"/>
            <a:ext cx="10857786" cy="318849"/>
          </a:xfrm>
          <a:prstGeom prst="rect">
            <a:avLst/>
          </a:prstGeom>
          <a:noFill/>
          <a:ln/>
        </p:spPr>
        <p:txBody>
          <a:bodyPr wrap="none" lIns="0" tIns="0" rIns="0" bIns="0" rtlCol="0" anchor="t"/>
          <a:lstStyle/>
          <a:p>
            <a:pPr marL="0" indent="0" algn="l">
              <a:lnSpc>
                <a:spcPts val="2500"/>
              </a:lnSpc>
              <a:buNone/>
            </a:pPr>
            <a:r>
              <a:rPr lang="en-US" sz="2000" dirty="0">
                <a:solidFill>
                  <a:srgbClr val="74767D"/>
                </a:solidFill>
                <a:latin typeface="Montserrat Medium" pitchFamily="34" charset="0"/>
                <a:ea typeface="Montserrat Medium" pitchFamily="34" charset="-122"/>
                <a:cs typeface="Montserrat Medium" pitchFamily="34" charset="-120"/>
              </a:rPr>
              <a:t>Key insight from Andrew Huberman about the anterior midcingulate cortex (aMCC):</a:t>
            </a:r>
            <a:endParaRPr lang="en-US" sz="2000" dirty="0"/>
          </a:p>
        </p:txBody>
      </p:sp>
      <p:sp>
        <p:nvSpPr>
          <p:cNvPr id="4" name="Shape 2"/>
          <p:cNvSpPr/>
          <p:nvPr/>
        </p:nvSpPr>
        <p:spPr>
          <a:xfrm>
            <a:off x="793790" y="2376964"/>
            <a:ext cx="382667" cy="382667"/>
          </a:xfrm>
          <a:prstGeom prst="roundRect">
            <a:avLst>
              <a:gd name="adj" fmla="val 40011"/>
            </a:avLst>
          </a:prstGeom>
          <a:solidFill>
            <a:srgbClr val="EFF0F6"/>
          </a:solidFill>
          <a:ln w="7620">
            <a:solidFill>
              <a:srgbClr val="C5C7D2"/>
            </a:solidFill>
            <a:prstDash val="solid"/>
          </a:ln>
        </p:spPr>
        <p:txBody>
          <a:bodyPr/>
          <a:lstStyle/>
          <a:p>
            <a:endParaRPr lang="en-US"/>
          </a:p>
        </p:txBody>
      </p:sp>
      <p:sp>
        <p:nvSpPr>
          <p:cNvPr id="5" name="Text 3"/>
          <p:cNvSpPr/>
          <p:nvPr/>
        </p:nvSpPr>
        <p:spPr>
          <a:xfrm>
            <a:off x="1303973" y="2432209"/>
            <a:ext cx="5931456" cy="476250"/>
          </a:xfrm>
          <a:prstGeom prst="rect">
            <a:avLst/>
          </a:prstGeom>
          <a:noFill/>
          <a:ln/>
        </p:spPr>
        <p:txBody>
          <a:bodyPr wrap="square" lIns="0" tIns="0" rIns="0" bIns="0" rtlCol="0" anchor="t"/>
          <a:lstStyle/>
          <a:p>
            <a:pPr marL="0" indent="0" algn="l">
              <a:lnSpc>
                <a:spcPts val="1850"/>
              </a:lnSpc>
              <a:buNone/>
            </a:pPr>
            <a:r>
              <a:rPr lang="en-US" sz="1300" dirty="0">
                <a:solidFill>
                  <a:srgbClr val="3D3E44"/>
                </a:solidFill>
                <a:latin typeface="Inter Light" pitchFamily="34" charset="0"/>
                <a:ea typeface="Inter Light" pitchFamily="34" charset="-122"/>
                <a:cs typeface="Inter Light" pitchFamily="34" charset="-120"/>
              </a:rPr>
              <a:t>The aMCC is stronger and sometimes larger in people who habitually do tasks they don't want to do</a:t>
            </a:r>
            <a:endParaRPr lang="en-US" sz="1300" dirty="0"/>
          </a:p>
        </p:txBody>
      </p:sp>
      <p:sp>
        <p:nvSpPr>
          <p:cNvPr id="6" name="Shape 4"/>
          <p:cNvSpPr/>
          <p:nvPr/>
        </p:nvSpPr>
        <p:spPr>
          <a:xfrm>
            <a:off x="7394853" y="2376964"/>
            <a:ext cx="382667" cy="382667"/>
          </a:xfrm>
          <a:prstGeom prst="roundRect">
            <a:avLst>
              <a:gd name="adj" fmla="val 40011"/>
            </a:avLst>
          </a:prstGeom>
          <a:solidFill>
            <a:srgbClr val="EFF0F6"/>
          </a:solidFill>
          <a:ln w="7620">
            <a:solidFill>
              <a:srgbClr val="C5C7D2"/>
            </a:solidFill>
            <a:prstDash val="solid"/>
          </a:ln>
        </p:spPr>
        <p:txBody>
          <a:bodyPr/>
          <a:lstStyle/>
          <a:p>
            <a:endParaRPr lang="en-US"/>
          </a:p>
        </p:txBody>
      </p:sp>
      <p:sp>
        <p:nvSpPr>
          <p:cNvPr id="7" name="Text 5"/>
          <p:cNvSpPr/>
          <p:nvPr/>
        </p:nvSpPr>
        <p:spPr>
          <a:xfrm>
            <a:off x="7905036" y="2432209"/>
            <a:ext cx="5931575" cy="476250"/>
          </a:xfrm>
          <a:prstGeom prst="rect">
            <a:avLst/>
          </a:prstGeom>
          <a:noFill/>
          <a:ln/>
        </p:spPr>
        <p:txBody>
          <a:bodyPr wrap="square" lIns="0" tIns="0" rIns="0" bIns="0" rtlCol="0" anchor="t"/>
          <a:lstStyle/>
          <a:p>
            <a:pPr marL="0" indent="0" algn="l">
              <a:lnSpc>
                <a:spcPts val="1850"/>
              </a:lnSpc>
              <a:buNone/>
            </a:pPr>
            <a:r>
              <a:rPr lang="en-US" sz="1300" dirty="0">
                <a:solidFill>
                  <a:srgbClr val="3D3E44"/>
                </a:solidFill>
                <a:latin typeface="Inter Light" pitchFamily="34" charset="0"/>
                <a:ea typeface="Inter Light" pitchFamily="34" charset="-122"/>
                <a:cs typeface="Inter Light" pitchFamily="34" charset="-120"/>
              </a:rPr>
              <a:t>When you choose difficulty, you literally strengthen the part of your brain that helps you choose difficulty again</a:t>
            </a:r>
            <a:endParaRPr lang="en-US" sz="1300" dirty="0"/>
          </a:p>
        </p:txBody>
      </p:sp>
      <p:sp>
        <p:nvSpPr>
          <p:cNvPr id="8" name="Text 6"/>
          <p:cNvSpPr/>
          <p:nvPr/>
        </p:nvSpPr>
        <p:spPr>
          <a:xfrm>
            <a:off x="793790" y="3099792"/>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74767D"/>
                </a:solidFill>
                <a:latin typeface="Montserrat Medium" pitchFamily="34" charset="0"/>
                <a:ea typeface="Montserrat Medium" pitchFamily="34" charset="-122"/>
                <a:cs typeface="Montserrat Medium" pitchFamily="34" charset="-120"/>
              </a:rPr>
              <a:t>The Cycle of Effort</a:t>
            </a:r>
            <a:endParaRPr lang="en-US" sz="2650" dirty="0"/>
          </a:p>
        </p:txBody>
      </p:sp>
      <p:pic>
        <p:nvPicPr>
          <p:cNvPr id="9" name="Image 0" descr="preencoded.png"/>
          <p:cNvPicPr>
            <a:picLocks noChangeAspect="1"/>
          </p:cNvPicPr>
          <p:nvPr/>
        </p:nvPicPr>
        <p:blipFill>
          <a:blip r:embed="rId3"/>
          <a:stretch>
            <a:fillRect/>
          </a:stretch>
        </p:blipFill>
        <p:spPr>
          <a:xfrm>
            <a:off x="3466505" y="3716417"/>
            <a:ext cx="7697391" cy="3378875"/>
          </a:xfrm>
          <a:prstGeom prst="rect">
            <a:avLst/>
          </a:prstGeom>
        </p:spPr>
      </p:pic>
      <p:sp>
        <p:nvSpPr>
          <p:cNvPr id="10" name="Text 7"/>
          <p:cNvSpPr/>
          <p:nvPr/>
        </p:nvSpPr>
        <p:spPr>
          <a:xfrm>
            <a:off x="4772328" y="5956544"/>
            <a:ext cx="1349252" cy="417008"/>
          </a:xfrm>
          <a:prstGeom prst="rect">
            <a:avLst/>
          </a:prstGeom>
          <a:noFill/>
          <a:ln/>
        </p:spPr>
        <p:txBody>
          <a:bodyPr wrap="square" lIns="0" tIns="0" rIns="0" bIns="0" rtlCol="0" anchor="t"/>
          <a:lstStyle/>
          <a:p>
            <a:pPr marL="0" indent="0" algn="ctr">
              <a:lnSpc>
                <a:spcPts val="1600"/>
              </a:lnSpc>
              <a:buNone/>
            </a:pPr>
            <a:r>
              <a:rPr lang="en-US" sz="1300" dirty="0">
                <a:solidFill>
                  <a:srgbClr val="74767D"/>
                </a:solidFill>
                <a:latin typeface="Montserrat Medium" pitchFamily="34" charset="0"/>
                <a:ea typeface="Montserrat Medium" pitchFamily="34" charset="-122"/>
                <a:cs typeface="Montserrat Medium" pitchFamily="34" charset="-120"/>
              </a:rPr>
              <a:t>Choose Difficulty</a:t>
            </a:r>
            <a:endParaRPr lang="en-US" sz="1300" dirty="0"/>
          </a:p>
        </p:txBody>
      </p:sp>
      <p:sp>
        <p:nvSpPr>
          <p:cNvPr id="11" name="Text 8"/>
          <p:cNvSpPr/>
          <p:nvPr/>
        </p:nvSpPr>
        <p:spPr>
          <a:xfrm>
            <a:off x="4772328" y="6432860"/>
            <a:ext cx="1349252" cy="291905"/>
          </a:xfrm>
          <a:prstGeom prst="rect">
            <a:avLst/>
          </a:prstGeom>
          <a:noFill/>
          <a:ln/>
        </p:spPr>
        <p:txBody>
          <a:bodyPr wrap="square" lIns="0" tIns="0" rIns="0" bIns="0" rtlCol="0" anchor="t"/>
          <a:lstStyle/>
          <a:p>
            <a:pPr marL="0" indent="0" algn="ctr">
              <a:lnSpc>
                <a:spcPts val="1100"/>
              </a:lnSpc>
              <a:buNone/>
            </a:pPr>
            <a:r>
              <a:rPr lang="en-US" sz="1050" dirty="0">
                <a:solidFill>
                  <a:srgbClr val="3D3E44"/>
                </a:solidFill>
                <a:latin typeface="Inter Light" pitchFamily="34" charset="0"/>
                <a:ea typeface="Inter Light" pitchFamily="34" charset="-122"/>
                <a:cs typeface="Inter Light" pitchFamily="34" charset="-120"/>
              </a:rPr>
              <a:t>Opt for a challenging task</a:t>
            </a:r>
            <a:endParaRPr lang="en-US" sz="1050" dirty="0"/>
          </a:p>
        </p:txBody>
      </p:sp>
      <p:sp>
        <p:nvSpPr>
          <p:cNvPr id="12" name="Text 9"/>
          <p:cNvSpPr/>
          <p:nvPr/>
        </p:nvSpPr>
        <p:spPr>
          <a:xfrm>
            <a:off x="8560612" y="5904650"/>
            <a:ext cx="1349253" cy="417008"/>
          </a:xfrm>
          <a:prstGeom prst="rect">
            <a:avLst/>
          </a:prstGeom>
          <a:noFill/>
          <a:ln/>
        </p:spPr>
        <p:txBody>
          <a:bodyPr wrap="square" lIns="0" tIns="0" rIns="0" bIns="0" rtlCol="0" anchor="t"/>
          <a:lstStyle/>
          <a:p>
            <a:pPr marL="0" indent="0" algn="ctr">
              <a:lnSpc>
                <a:spcPts val="1600"/>
              </a:lnSpc>
              <a:buNone/>
            </a:pPr>
            <a:r>
              <a:rPr lang="en-US" sz="1300" dirty="0">
                <a:solidFill>
                  <a:srgbClr val="74767D"/>
                </a:solidFill>
                <a:latin typeface="Montserrat Medium" pitchFamily="34" charset="0"/>
                <a:ea typeface="Montserrat Medium" pitchFamily="34" charset="-122"/>
                <a:cs typeface="Montserrat Medium" pitchFamily="34" charset="-120"/>
              </a:rPr>
              <a:t>Future Difficulty Easier</a:t>
            </a:r>
            <a:endParaRPr lang="en-US" sz="1300" dirty="0"/>
          </a:p>
        </p:txBody>
      </p:sp>
      <p:sp>
        <p:nvSpPr>
          <p:cNvPr id="13" name="Text 10"/>
          <p:cNvSpPr/>
          <p:nvPr/>
        </p:nvSpPr>
        <p:spPr>
          <a:xfrm>
            <a:off x="8560612" y="6380966"/>
            <a:ext cx="1349253" cy="291905"/>
          </a:xfrm>
          <a:prstGeom prst="rect">
            <a:avLst/>
          </a:prstGeom>
          <a:noFill/>
          <a:ln/>
        </p:spPr>
        <p:txBody>
          <a:bodyPr wrap="square" lIns="0" tIns="0" rIns="0" bIns="0" rtlCol="0" anchor="t"/>
          <a:lstStyle/>
          <a:p>
            <a:pPr marL="0" indent="0" algn="ctr">
              <a:lnSpc>
                <a:spcPts val="1100"/>
              </a:lnSpc>
              <a:buNone/>
            </a:pPr>
            <a:r>
              <a:rPr lang="en-US" sz="1050" dirty="0">
                <a:solidFill>
                  <a:srgbClr val="3D3E44"/>
                </a:solidFill>
                <a:latin typeface="Inter Light" pitchFamily="34" charset="0"/>
                <a:ea typeface="Inter Light" pitchFamily="34" charset="-122"/>
                <a:cs typeface="Inter Light" pitchFamily="34" charset="-120"/>
              </a:rPr>
              <a:t>Tasks feel less demanding over time</a:t>
            </a:r>
            <a:endParaRPr lang="en-US" sz="1050" dirty="0"/>
          </a:p>
        </p:txBody>
      </p:sp>
      <p:sp>
        <p:nvSpPr>
          <p:cNvPr id="14" name="Text 11"/>
          <p:cNvSpPr/>
          <p:nvPr/>
        </p:nvSpPr>
        <p:spPr>
          <a:xfrm>
            <a:off x="6677591" y="4070742"/>
            <a:ext cx="1349252" cy="417008"/>
          </a:xfrm>
          <a:prstGeom prst="rect">
            <a:avLst/>
          </a:prstGeom>
          <a:noFill/>
          <a:ln/>
        </p:spPr>
        <p:txBody>
          <a:bodyPr wrap="square" lIns="0" tIns="0" rIns="0" bIns="0" rtlCol="0" anchor="t"/>
          <a:lstStyle/>
          <a:p>
            <a:pPr marL="0" indent="0" algn="ctr">
              <a:lnSpc>
                <a:spcPts val="1600"/>
              </a:lnSpc>
              <a:buNone/>
            </a:pPr>
            <a:r>
              <a:rPr lang="en-US" sz="1300" dirty="0">
                <a:solidFill>
                  <a:srgbClr val="74767D"/>
                </a:solidFill>
                <a:latin typeface="Montserrat Medium" pitchFamily="34" charset="0"/>
                <a:ea typeface="Montserrat Medium" pitchFamily="34" charset="-122"/>
                <a:cs typeface="Montserrat Medium" pitchFamily="34" charset="-120"/>
              </a:rPr>
              <a:t>Strengthen aMCC</a:t>
            </a:r>
            <a:endParaRPr lang="en-US" sz="1300" dirty="0"/>
          </a:p>
        </p:txBody>
      </p:sp>
      <p:sp>
        <p:nvSpPr>
          <p:cNvPr id="15" name="Text 12"/>
          <p:cNvSpPr/>
          <p:nvPr/>
        </p:nvSpPr>
        <p:spPr>
          <a:xfrm>
            <a:off x="6677591" y="4547058"/>
            <a:ext cx="1349252" cy="291905"/>
          </a:xfrm>
          <a:prstGeom prst="rect">
            <a:avLst/>
          </a:prstGeom>
          <a:noFill/>
          <a:ln/>
        </p:spPr>
        <p:txBody>
          <a:bodyPr wrap="square" lIns="0" tIns="0" rIns="0" bIns="0" rtlCol="0" anchor="t"/>
          <a:lstStyle/>
          <a:p>
            <a:pPr marL="0" indent="0" algn="ctr">
              <a:lnSpc>
                <a:spcPts val="1100"/>
              </a:lnSpc>
              <a:buNone/>
            </a:pPr>
            <a:r>
              <a:rPr lang="en-US" sz="1050" dirty="0">
                <a:solidFill>
                  <a:srgbClr val="3D3E44"/>
                </a:solidFill>
                <a:latin typeface="Inter Light" pitchFamily="34" charset="0"/>
                <a:ea typeface="Inter Light" pitchFamily="34" charset="-122"/>
                <a:cs typeface="Inter Light" pitchFamily="34" charset="-120"/>
              </a:rPr>
              <a:t>Repeated effort builds the circuit</a:t>
            </a:r>
            <a:endParaRPr lang="en-US" sz="1050" dirty="0"/>
          </a:p>
        </p:txBody>
      </p:sp>
      <p:sp>
        <p:nvSpPr>
          <p:cNvPr id="16" name="Text 13"/>
          <p:cNvSpPr/>
          <p:nvPr/>
        </p:nvSpPr>
        <p:spPr>
          <a:xfrm>
            <a:off x="793790" y="7238762"/>
            <a:ext cx="13042821" cy="238125"/>
          </a:xfrm>
          <a:prstGeom prst="rect">
            <a:avLst/>
          </a:prstGeom>
          <a:noFill/>
          <a:ln/>
        </p:spPr>
        <p:txBody>
          <a:bodyPr wrap="none" lIns="0" tIns="0" rIns="0" bIns="0" rtlCol="0" anchor="t"/>
          <a:lstStyle/>
          <a:p>
            <a:pPr marL="0" indent="0" algn="l">
              <a:lnSpc>
                <a:spcPts val="1850"/>
              </a:lnSpc>
              <a:buNone/>
            </a:pPr>
            <a:endParaRPr lang="en-US"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35223"/>
            <a:ext cx="4820007" cy="602456"/>
          </a:xfrm>
          <a:prstGeom prst="rect">
            <a:avLst/>
          </a:prstGeom>
          <a:noFill/>
          <a:ln/>
        </p:spPr>
        <p:txBody>
          <a:bodyPr wrap="none" lIns="0" tIns="0" rIns="0" bIns="0" rtlCol="0" anchor="t"/>
          <a:lstStyle/>
          <a:p>
            <a:pPr marL="0" indent="0" algn="l">
              <a:lnSpc>
                <a:spcPts val="4700"/>
              </a:lnSpc>
              <a:buNone/>
            </a:pPr>
            <a:r>
              <a:rPr lang="en-US" sz="3750" dirty="0">
                <a:solidFill>
                  <a:srgbClr val="74767D"/>
                </a:solidFill>
                <a:latin typeface="Montserrat Medium" pitchFamily="34" charset="0"/>
                <a:ea typeface="Montserrat Medium" pitchFamily="34" charset="-122"/>
                <a:cs typeface="Montserrat Medium" pitchFamily="34" charset="-120"/>
              </a:rPr>
              <a:t>The Pitfalls </a:t>
            </a:r>
            <a:endParaRPr lang="en-US" sz="3750" dirty="0"/>
          </a:p>
        </p:txBody>
      </p:sp>
      <p:sp>
        <p:nvSpPr>
          <p:cNvPr id="4" name="Text 1"/>
          <p:cNvSpPr/>
          <p:nvPr/>
        </p:nvSpPr>
        <p:spPr>
          <a:xfrm>
            <a:off x="793790" y="1683425"/>
            <a:ext cx="7556421" cy="356592"/>
          </a:xfrm>
          <a:prstGeom prst="rect">
            <a:avLst/>
          </a:prstGeom>
          <a:noFill/>
          <a:ln/>
        </p:spPr>
        <p:txBody>
          <a:bodyPr wrap="none" lIns="0" tIns="0" rIns="0" bIns="0" rtlCol="0" anchor="t"/>
          <a:lstStyle/>
          <a:p>
            <a:pPr marL="0" indent="0" algn="l">
              <a:lnSpc>
                <a:spcPts val="2800"/>
              </a:lnSpc>
              <a:buNone/>
            </a:pPr>
            <a:r>
              <a:rPr lang="en-US" sz="1850" b="1" dirty="0">
                <a:solidFill>
                  <a:srgbClr val="3D3E44"/>
                </a:solidFill>
                <a:latin typeface="Inter Light" pitchFamily="34" charset="0"/>
                <a:ea typeface="Inter Light" pitchFamily="34" charset="-122"/>
                <a:cs typeface="Inter Light" pitchFamily="34" charset="-120"/>
              </a:rPr>
              <a:t>Are There Acceptable Addictions in the Church?</a:t>
            </a:r>
            <a:endParaRPr lang="en-US" sz="1850" dirty="0"/>
          </a:p>
        </p:txBody>
      </p:sp>
      <p:sp>
        <p:nvSpPr>
          <p:cNvPr id="5" name="Text 2"/>
          <p:cNvSpPr/>
          <p:nvPr/>
        </p:nvSpPr>
        <p:spPr>
          <a:xfrm>
            <a:off x="793790" y="2224326"/>
            <a:ext cx="7556421" cy="285274"/>
          </a:xfrm>
          <a:prstGeom prst="rect">
            <a:avLst/>
          </a:prstGeom>
          <a:noFill/>
          <a:ln/>
        </p:spPr>
        <p:txBody>
          <a:bodyPr wrap="none" lIns="0" tIns="0" rIns="0" bIns="0" rtlCol="0" anchor="t"/>
          <a:lstStyle/>
          <a:p>
            <a:pPr marL="0" indent="0" algn="l">
              <a:lnSpc>
                <a:spcPts val="2200"/>
              </a:lnSpc>
              <a:buNone/>
            </a:pPr>
            <a:r>
              <a:rPr lang="en-US" sz="1500" i="1" dirty="0">
                <a:solidFill>
                  <a:srgbClr val="3D3E44"/>
                </a:solidFill>
                <a:latin typeface="Inter Light" pitchFamily="34" charset="0"/>
                <a:ea typeface="Inter Light" pitchFamily="34" charset="-122"/>
                <a:cs typeface="Inter Light" pitchFamily="34" charset="-120"/>
              </a:rPr>
              <a:t>"By what a man is overcome, by this is he enslaved."</a:t>
            </a:r>
            <a:r>
              <a:rPr lang="en-US" sz="1500" dirty="0">
                <a:solidFill>
                  <a:srgbClr val="3D3E44"/>
                </a:solidFill>
                <a:latin typeface="Inter Light" pitchFamily="34" charset="0"/>
                <a:ea typeface="Inter Light" pitchFamily="34" charset="-122"/>
                <a:cs typeface="Inter Light" pitchFamily="34" charset="-120"/>
              </a:rPr>
              <a:t> — 2 Peter 2:19</a:t>
            </a:r>
            <a:endParaRPr lang="en-US" sz="1500" dirty="0"/>
          </a:p>
        </p:txBody>
      </p:sp>
      <p:sp>
        <p:nvSpPr>
          <p:cNvPr id="6" name="Text 3"/>
          <p:cNvSpPr/>
          <p:nvPr/>
        </p:nvSpPr>
        <p:spPr>
          <a:xfrm>
            <a:off x="793790" y="2693908"/>
            <a:ext cx="7556421" cy="285274"/>
          </a:xfrm>
          <a:prstGeom prst="rect">
            <a:avLst/>
          </a:prstGeom>
          <a:noFill/>
          <a:ln/>
        </p:spPr>
        <p:txBody>
          <a:bodyPr wrap="none" lIns="0" tIns="0" rIns="0" bIns="0" rtlCol="0" anchor="t"/>
          <a:lstStyle/>
          <a:p>
            <a:pPr marL="0" indent="0" algn="l">
              <a:lnSpc>
                <a:spcPts val="2200"/>
              </a:lnSpc>
              <a:buNone/>
            </a:pPr>
            <a:endParaRPr lang="en-US" sz="1500" dirty="0"/>
          </a:p>
        </p:txBody>
      </p:sp>
      <p:sp>
        <p:nvSpPr>
          <p:cNvPr id="7" name="Shape 4"/>
          <p:cNvSpPr/>
          <p:nvPr/>
        </p:nvSpPr>
        <p:spPr>
          <a:xfrm>
            <a:off x="793790" y="3163491"/>
            <a:ext cx="3696295" cy="2226588"/>
          </a:xfrm>
          <a:prstGeom prst="roundRect">
            <a:avLst>
              <a:gd name="adj" fmla="val 7793"/>
            </a:avLst>
          </a:prstGeom>
          <a:solidFill>
            <a:srgbClr val="EFF0F6"/>
          </a:solidFill>
          <a:ln w="7620">
            <a:solidFill>
              <a:srgbClr val="C5C7D2"/>
            </a:solidFill>
            <a:prstDash val="solid"/>
          </a:ln>
        </p:spPr>
        <p:txBody>
          <a:bodyPr/>
          <a:lstStyle/>
          <a:p>
            <a:endParaRPr lang="en-US"/>
          </a:p>
        </p:txBody>
      </p:sp>
      <p:sp>
        <p:nvSpPr>
          <p:cNvPr id="8" name="Text 5"/>
          <p:cNvSpPr/>
          <p:nvPr/>
        </p:nvSpPr>
        <p:spPr>
          <a:xfrm>
            <a:off x="994172" y="3363873"/>
            <a:ext cx="3242310" cy="301228"/>
          </a:xfrm>
          <a:prstGeom prst="rect">
            <a:avLst/>
          </a:prstGeom>
          <a:noFill/>
          <a:ln/>
        </p:spPr>
        <p:txBody>
          <a:bodyPr wrap="none" lIns="0" tIns="0" rIns="0" bIns="0" rtlCol="0" anchor="t"/>
          <a:lstStyle/>
          <a:p>
            <a:pPr marL="0" indent="0" algn="l">
              <a:lnSpc>
                <a:spcPts val="2350"/>
              </a:lnSpc>
              <a:buNone/>
            </a:pPr>
            <a:r>
              <a:rPr lang="en-US" sz="1850" dirty="0">
                <a:solidFill>
                  <a:srgbClr val="3D3E44"/>
                </a:solidFill>
                <a:latin typeface="Montserrat Medium" pitchFamily="34" charset="0"/>
                <a:ea typeface="Montserrat Medium" pitchFamily="34" charset="-122"/>
                <a:cs typeface="Montserrat Medium" pitchFamily="34" charset="-120"/>
              </a:rPr>
              <a:t>Technology &amp; Social Media</a:t>
            </a:r>
            <a:endParaRPr lang="en-US" sz="1850" dirty="0"/>
          </a:p>
        </p:txBody>
      </p:sp>
      <p:sp>
        <p:nvSpPr>
          <p:cNvPr id="9" name="Text 6"/>
          <p:cNvSpPr/>
          <p:nvPr/>
        </p:nvSpPr>
        <p:spPr>
          <a:xfrm>
            <a:off x="994172" y="3763328"/>
            <a:ext cx="3295531" cy="1141095"/>
          </a:xfrm>
          <a:prstGeom prst="rect">
            <a:avLst/>
          </a:prstGeom>
          <a:noFill/>
          <a:ln/>
        </p:spPr>
        <p:txBody>
          <a:bodyPr wrap="square" lIns="0" tIns="0" rIns="0" bIns="0" rtlCol="0" anchor="t"/>
          <a:lstStyle/>
          <a:p>
            <a:pPr marL="0" indent="0" algn="l">
              <a:lnSpc>
                <a:spcPts val="2200"/>
              </a:lnSpc>
              <a:buNone/>
            </a:pPr>
            <a:r>
              <a:rPr lang="en-US" sz="1500" dirty="0">
                <a:solidFill>
                  <a:srgbClr val="3D3E44"/>
                </a:solidFill>
                <a:latin typeface="Inter Light" pitchFamily="34" charset="0"/>
                <a:ea typeface="Inter Light" pitchFamily="34" charset="-122"/>
                <a:cs typeface="Inter Light" pitchFamily="34" charset="-120"/>
              </a:rPr>
              <a:t>Designed to be addicting. Internal Meta docs: </a:t>
            </a:r>
            <a:r>
              <a:rPr lang="en-US" sz="1500" i="1" dirty="0">
                <a:solidFill>
                  <a:srgbClr val="3D3E44"/>
                </a:solidFill>
                <a:latin typeface="Inter Light" pitchFamily="34" charset="0"/>
                <a:ea typeface="Inter Light" pitchFamily="34" charset="-122"/>
                <a:cs typeface="Inter Light" pitchFamily="34" charset="-120"/>
              </a:rPr>
              <a:t>"IG is a drug… we're basically pushers."</a:t>
            </a:r>
            <a:r>
              <a:rPr lang="en-US" sz="1500" dirty="0">
                <a:solidFill>
                  <a:srgbClr val="3D3E44"/>
                </a:solidFill>
                <a:latin typeface="Inter Light" pitchFamily="34" charset="0"/>
                <a:ea typeface="Inter Light" pitchFamily="34" charset="-122"/>
                <a:cs typeface="Inter Light" pitchFamily="34" charset="-120"/>
              </a:rPr>
              <a:t> YouTube goal: </a:t>
            </a:r>
            <a:r>
              <a:rPr lang="en-US" sz="1500" i="1" dirty="0">
                <a:solidFill>
                  <a:srgbClr val="3D3E44"/>
                </a:solidFill>
                <a:latin typeface="Inter Light" pitchFamily="34" charset="0"/>
                <a:ea typeface="Inter Light" pitchFamily="34" charset="-122"/>
                <a:cs typeface="Inter Light" pitchFamily="34" charset="-120"/>
              </a:rPr>
              <a:t>"not viewership — viewer addiction."</a:t>
            </a:r>
            <a:endParaRPr lang="en-US" sz="1500" dirty="0"/>
          </a:p>
        </p:txBody>
      </p:sp>
      <p:sp>
        <p:nvSpPr>
          <p:cNvPr id="10" name="Shape 7"/>
          <p:cNvSpPr/>
          <p:nvPr/>
        </p:nvSpPr>
        <p:spPr>
          <a:xfrm>
            <a:off x="4653915" y="3163491"/>
            <a:ext cx="3696295" cy="2226588"/>
          </a:xfrm>
          <a:prstGeom prst="roundRect">
            <a:avLst>
              <a:gd name="adj" fmla="val 7793"/>
            </a:avLst>
          </a:prstGeom>
          <a:solidFill>
            <a:srgbClr val="EFF0F6"/>
          </a:solidFill>
          <a:ln w="7620">
            <a:solidFill>
              <a:srgbClr val="C5C7D2"/>
            </a:solidFill>
            <a:prstDash val="solid"/>
          </a:ln>
        </p:spPr>
        <p:txBody>
          <a:bodyPr/>
          <a:lstStyle/>
          <a:p>
            <a:endParaRPr lang="en-US"/>
          </a:p>
        </p:txBody>
      </p:sp>
      <p:sp>
        <p:nvSpPr>
          <p:cNvPr id="11" name="Text 8"/>
          <p:cNvSpPr/>
          <p:nvPr/>
        </p:nvSpPr>
        <p:spPr>
          <a:xfrm>
            <a:off x="4854297" y="3363873"/>
            <a:ext cx="2532221" cy="301228"/>
          </a:xfrm>
          <a:prstGeom prst="rect">
            <a:avLst/>
          </a:prstGeom>
          <a:noFill/>
          <a:ln/>
        </p:spPr>
        <p:txBody>
          <a:bodyPr wrap="none" lIns="0" tIns="0" rIns="0" bIns="0" rtlCol="0" anchor="t"/>
          <a:lstStyle/>
          <a:p>
            <a:pPr marL="0" indent="0" algn="l">
              <a:lnSpc>
                <a:spcPts val="2350"/>
              </a:lnSpc>
              <a:buNone/>
            </a:pPr>
            <a:r>
              <a:rPr lang="en-US" sz="1850" dirty="0">
                <a:solidFill>
                  <a:srgbClr val="3D3E44"/>
                </a:solidFill>
                <a:latin typeface="Montserrat Medium" pitchFamily="34" charset="0"/>
                <a:ea typeface="Montserrat Medium" pitchFamily="34" charset="-122"/>
                <a:cs typeface="Montserrat Medium" pitchFamily="34" charset="-120"/>
              </a:rPr>
              <a:t>Dopamine Tolerance</a:t>
            </a:r>
            <a:endParaRPr lang="en-US" sz="1850" dirty="0"/>
          </a:p>
        </p:txBody>
      </p:sp>
      <p:sp>
        <p:nvSpPr>
          <p:cNvPr id="12" name="Text 9"/>
          <p:cNvSpPr/>
          <p:nvPr/>
        </p:nvSpPr>
        <p:spPr>
          <a:xfrm>
            <a:off x="4854297" y="3763328"/>
            <a:ext cx="3295531" cy="1426369"/>
          </a:xfrm>
          <a:prstGeom prst="rect">
            <a:avLst/>
          </a:prstGeom>
          <a:noFill/>
          <a:ln/>
        </p:spPr>
        <p:txBody>
          <a:bodyPr wrap="square" lIns="0" tIns="0" rIns="0" bIns="0" rtlCol="0" anchor="t"/>
          <a:lstStyle/>
          <a:p>
            <a:pPr marL="0" indent="0" algn="l">
              <a:lnSpc>
                <a:spcPts val="2200"/>
              </a:lnSpc>
              <a:buNone/>
            </a:pPr>
            <a:r>
              <a:rPr lang="en-US" sz="1500" dirty="0">
                <a:solidFill>
                  <a:srgbClr val="3D3E44"/>
                </a:solidFill>
                <a:latin typeface="Inter Light" pitchFamily="34" charset="0"/>
                <a:ea typeface="Inter Light" pitchFamily="34" charset="-122"/>
                <a:cs typeface="Inter Light" pitchFamily="34" charset="-120"/>
              </a:rPr>
              <a:t>Meta's own emails warned reward tolerance was rising so high that users </a:t>
            </a:r>
            <a:r>
              <a:rPr lang="en-US" sz="1500" i="1" dirty="0">
                <a:solidFill>
                  <a:srgbClr val="3D3E44"/>
                </a:solidFill>
                <a:latin typeface="Inter Light" pitchFamily="34" charset="0"/>
                <a:ea typeface="Inter Light" pitchFamily="34" charset="-122"/>
                <a:cs typeface="Inter Light" pitchFamily="34" charset="-120"/>
              </a:rPr>
              <a:t>"can't feel reward anymore."</a:t>
            </a:r>
            <a:r>
              <a:rPr lang="en-US" sz="1500" dirty="0">
                <a:solidFill>
                  <a:srgbClr val="3D3E44"/>
                </a:solidFill>
                <a:latin typeface="Inter Light" pitchFamily="34" charset="0"/>
                <a:ea typeface="Inter Light" pitchFamily="34" charset="-122"/>
                <a:cs typeface="Inter Light" pitchFamily="34" charset="-120"/>
              </a:rPr>
              <a:t> The conversation ended: </a:t>
            </a:r>
            <a:r>
              <a:rPr lang="en-US" sz="1500" i="1" dirty="0">
                <a:solidFill>
                  <a:srgbClr val="3D3E44"/>
                </a:solidFill>
                <a:latin typeface="Inter Light" pitchFamily="34" charset="0"/>
                <a:ea typeface="Inter Light" pitchFamily="34" charset="-122"/>
                <a:cs typeface="Inter Light" pitchFamily="34" charset="-120"/>
              </a:rPr>
              <a:t>"It's kind of scary."</a:t>
            </a:r>
            <a:endParaRPr lang="en-US" sz="1500" dirty="0"/>
          </a:p>
        </p:txBody>
      </p:sp>
      <p:sp>
        <p:nvSpPr>
          <p:cNvPr id="13" name="Shape 10"/>
          <p:cNvSpPr/>
          <p:nvPr/>
        </p:nvSpPr>
        <p:spPr>
          <a:xfrm>
            <a:off x="793790" y="5553908"/>
            <a:ext cx="7556421" cy="1370767"/>
          </a:xfrm>
          <a:prstGeom prst="roundRect">
            <a:avLst>
              <a:gd name="adj" fmla="val 12659"/>
            </a:avLst>
          </a:prstGeom>
          <a:solidFill>
            <a:srgbClr val="EFF0F6"/>
          </a:solidFill>
          <a:ln w="7620">
            <a:solidFill>
              <a:srgbClr val="C5C7D2"/>
            </a:solidFill>
            <a:prstDash val="solid"/>
          </a:ln>
        </p:spPr>
        <p:txBody>
          <a:bodyPr/>
          <a:lstStyle/>
          <a:p>
            <a:endParaRPr lang="en-US"/>
          </a:p>
        </p:txBody>
      </p:sp>
      <p:sp>
        <p:nvSpPr>
          <p:cNvPr id="14" name="Text 11"/>
          <p:cNvSpPr/>
          <p:nvPr/>
        </p:nvSpPr>
        <p:spPr>
          <a:xfrm>
            <a:off x="994172" y="5754291"/>
            <a:ext cx="2428875" cy="301228"/>
          </a:xfrm>
          <a:prstGeom prst="rect">
            <a:avLst/>
          </a:prstGeom>
          <a:noFill/>
          <a:ln/>
        </p:spPr>
        <p:txBody>
          <a:bodyPr wrap="none" lIns="0" tIns="0" rIns="0" bIns="0" rtlCol="0" anchor="t"/>
          <a:lstStyle/>
          <a:p>
            <a:pPr marL="0" indent="0" algn="l">
              <a:lnSpc>
                <a:spcPts val="2350"/>
              </a:lnSpc>
              <a:buNone/>
            </a:pPr>
            <a:r>
              <a:rPr lang="en-US" sz="1850" dirty="0">
                <a:solidFill>
                  <a:srgbClr val="3D3E44"/>
                </a:solidFill>
                <a:latin typeface="Montserrat Medium" pitchFamily="34" charset="0"/>
                <a:ea typeface="Montserrat Medium" pitchFamily="34" charset="-122"/>
                <a:cs typeface="Montserrat Medium" pitchFamily="34" charset="-120"/>
              </a:rPr>
              <a:t>AI &amp; What's Coming</a:t>
            </a:r>
            <a:endParaRPr lang="en-US" sz="1850" dirty="0"/>
          </a:p>
        </p:txBody>
      </p:sp>
      <p:sp>
        <p:nvSpPr>
          <p:cNvPr id="15" name="Text 12"/>
          <p:cNvSpPr/>
          <p:nvPr/>
        </p:nvSpPr>
        <p:spPr>
          <a:xfrm>
            <a:off x="994172" y="6153745"/>
            <a:ext cx="7155656" cy="570548"/>
          </a:xfrm>
          <a:prstGeom prst="rect">
            <a:avLst/>
          </a:prstGeom>
          <a:noFill/>
          <a:ln/>
        </p:spPr>
        <p:txBody>
          <a:bodyPr wrap="square" lIns="0" tIns="0" rIns="0" bIns="0" rtlCol="0" anchor="t"/>
          <a:lstStyle/>
          <a:p>
            <a:pPr marL="0" indent="0" algn="l">
              <a:lnSpc>
                <a:spcPts val="2200"/>
              </a:lnSpc>
              <a:buNone/>
            </a:pPr>
            <a:r>
              <a:rPr lang="en-US" sz="1500" dirty="0">
                <a:solidFill>
                  <a:srgbClr val="3D3E44"/>
                </a:solidFill>
                <a:latin typeface="Inter Light" pitchFamily="34" charset="0"/>
                <a:ea typeface="Inter Light" pitchFamily="34" charset="-122"/>
                <a:cs typeface="Inter Light" pitchFamily="34" charset="-120"/>
              </a:rPr>
              <a:t>Over-reliance on AI risks </a:t>
            </a:r>
            <a:r>
              <a:rPr lang="en-US" sz="1500" b="1" dirty="0">
                <a:solidFill>
                  <a:srgbClr val="3D3E44"/>
                </a:solidFill>
                <a:latin typeface="Inter Light" pitchFamily="34" charset="0"/>
                <a:ea typeface="Inter Light" pitchFamily="34" charset="-122"/>
                <a:cs typeface="Inter Light" pitchFamily="34" charset="-120"/>
              </a:rPr>
              <a:t>cognitive atrophy</a:t>
            </a:r>
            <a:r>
              <a:rPr lang="en-US" sz="1500" dirty="0">
                <a:solidFill>
                  <a:srgbClr val="3D3E44"/>
                </a:solidFill>
                <a:latin typeface="Inter Light" pitchFamily="34" charset="0"/>
                <a:ea typeface="Inter Light" pitchFamily="34" charset="-122"/>
                <a:cs typeface="Inter Light" pitchFamily="34" charset="-120"/>
              </a:rPr>
              <a:t> — reducing the mental effort required to think critically, learn, and remember. Social media has nothing on AI.</a:t>
            </a:r>
            <a:endParaRPr lang="en-US" sz="1500" dirty="0"/>
          </a:p>
        </p:txBody>
      </p:sp>
      <p:sp>
        <p:nvSpPr>
          <p:cNvPr id="16" name="Text 13"/>
          <p:cNvSpPr/>
          <p:nvPr/>
        </p:nvSpPr>
        <p:spPr>
          <a:xfrm>
            <a:off x="793790" y="7108984"/>
            <a:ext cx="7556421" cy="285274"/>
          </a:xfrm>
          <a:prstGeom prst="rect">
            <a:avLst/>
          </a:prstGeom>
          <a:noFill/>
          <a:ln/>
        </p:spPr>
        <p:txBody>
          <a:bodyPr wrap="none" lIns="0" tIns="0" rIns="0" bIns="0" rtlCol="0" anchor="t"/>
          <a:lstStyle/>
          <a:p>
            <a:pPr marL="0" indent="0" algn="l">
              <a:lnSpc>
                <a:spcPts val="2200"/>
              </a:lnSpc>
              <a:buNone/>
            </a:pP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326594"/>
            <a:ext cx="12576691"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Evidence: What Tech Companies Admit</a:t>
            </a:r>
            <a:endParaRPr lang="en-US" sz="4450" dirty="0"/>
          </a:p>
        </p:txBody>
      </p:sp>
      <p:sp>
        <p:nvSpPr>
          <p:cNvPr id="3" name="Text 1"/>
          <p:cNvSpPr/>
          <p:nvPr/>
        </p:nvSpPr>
        <p:spPr>
          <a:xfrm>
            <a:off x="793790" y="2602349"/>
            <a:ext cx="3933349" cy="708660"/>
          </a:xfrm>
          <a:prstGeom prst="rect">
            <a:avLst/>
          </a:prstGeom>
          <a:noFill/>
          <a:ln/>
        </p:spPr>
        <p:txBody>
          <a:bodyPr wrap="squar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YOUTUBE- on becoming the new digital babysitter:</a:t>
            </a:r>
            <a:endParaRPr lang="en-US" sz="2200" dirty="0"/>
          </a:p>
        </p:txBody>
      </p:sp>
      <p:sp>
        <p:nvSpPr>
          <p:cNvPr id="4" name="Text 2"/>
          <p:cNvSpPr/>
          <p:nvPr/>
        </p:nvSpPr>
        <p:spPr>
          <a:xfrm>
            <a:off x="793790" y="3537823"/>
            <a:ext cx="3933349" cy="725805"/>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"How are we measuring wellbeing? We're not."</a:t>
            </a:r>
            <a:endParaRPr lang="en-US" sz="1750" dirty="0"/>
          </a:p>
        </p:txBody>
      </p:sp>
      <p:sp>
        <p:nvSpPr>
          <p:cNvPr id="5" name="Text 3"/>
          <p:cNvSpPr/>
          <p:nvPr/>
        </p:nvSpPr>
        <p:spPr>
          <a:xfrm>
            <a:off x="793790" y="4467701"/>
            <a:ext cx="3933349" cy="725805"/>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"The goal is not viewership, it's viewer addiction."</a:t>
            </a:r>
            <a:endParaRPr lang="en-US" sz="1750" dirty="0"/>
          </a:p>
        </p:txBody>
      </p:sp>
      <p:sp>
        <p:nvSpPr>
          <p:cNvPr id="6" name="Text 4"/>
          <p:cNvSpPr/>
          <p:nvPr/>
        </p:nvSpPr>
        <p:spPr>
          <a:xfrm>
            <a:off x="5288161" y="26023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META</a:t>
            </a:r>
            <a:endParaRPr lang="en-US" sz="2200" dirty="0"/>
          </a:p>
        </p:txBody>
      </p:sp>
      <p:sp>
        <p:nvSpPr>
          <p:cNvPr id="7" name="Text 5"/>
          <p:cNvSpPr/>
          <p:nvPr/>
        </p:nvSpPr>
        <p:spPr>
          <a:xfrm>
            <a:off x="5288161" y="3183493"/>
            <a:ext cx="4069199" cy="362903"/>
          </a:xfrm>
          <a:prstGeom prst="rect">
            <a:avLst/>
          </a:prstGeom>
          <a:noFill/>
          <a:ln/>
        </p:spPr>
        <p:txBody>
          <a:bodyPr wrap="non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"Oh my gosh y'all, IG is a drug."</a:t>
            </a:r>
            <a:endParaRPr lang="en-US" sz="1750" dirty="0"/>
          </a:p>
        </p:txBody>
      </p:sp>
      <p:sp>
        <p:nvSpPr>
          <p:cNvPr id="8" name="Text 6"/>
          <p:cNvSpPr/>
          <p:nvPr/>
        </p:nvSpPr>
        <p:spPr>
          <a:xfrm>
            <a:off x="5288161" y="3750469"/>
            <a:ext cx="4069199" cy="725805"/>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Response: "Lol, I mean all social media. We're basically pushers."</a:t>
            </a:r>
            <a:endParaRPr lang="en-US" sz="1750" dirty="0"/>
          </a:p>
        </p:txBody>
      </p:sp>
      <p:sp>
        <p:nvSpPr>
          <p:cNvPr id="9" name="Text 7"/>
          <p:cNvSpPr/>
          <p:nvPr/>
        </p:nvSpPr>
        <p:spPr>
          <a:xfrm>
            <a:off x="5288161" y="4680347"/>
            <a:ext cx="4069199" cy="1088708"/>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Email about reward tolerance: "People can't feel reward anymore" (dopamine)</a:t>
            </a:r>
            <a:endParaRPr lang="en-US" sz="1750" dirty="0"/>
          </a:p>
        </p:txBody>
      </p:sp>
      <p:sp>
        <p:nvSpPr>
          <p:cNvPr id="10" name="Text 8"/>
          <p:cNvSpPr/>
          <p:nvPr/>
        </p:nvSpPr>
        <p:spPr>
          <a:xfrm>
            <a:off x="5288161" y="5973128"/>
            <a:ext cx="4069199" cy="725805"/>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Conversation ended: "It's kind of scary."</a:t>
            </a:r>
            <a:endParaRPr lang="en-US" sz="1750" dirty="0"/>
          </a:p>
        </p:txBody>
      </p:sp>
      <p:sp>
        <p:nvSpPr>
          <p:cNvPr id="11" name="Text 9"/>
          <p:cNvSpPr/>
          <p:nvPr/>
        </p:nvSpPr>
        <p:spPr>
          <a:xfrm>
            <a:off x="9918383" y="26023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LAWSUITS</a:t>
            </a:r>
            <a:endParaRPr lang="en-US" sz="2200" dirty="0"/>
          </a:p>
        </p:txBody>
      </p:sp>
      <p:sp>
        <p:nvSpPr>
          <p:cNvPr id="12" name="Text 10"/>
          <p:cNvSpPr/>
          <p:nvPr/>
        </p:nvSpPr>
        <p:spPr>
          <a:xfrm>
            <a:off x="9918383" y="3183493"/>
            <a:ext cx="3933349" cy="725805"/>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Meta and Google just lost lawsuits on this</a:t>
            </a:r>
            <a:endParaRPr lang="en-US" sz="1750" dirty="0"/>
          </a:p>
        </p:txBody>
      </p:sp>
      <p:sp>
        <p:nvSpPr>
          <p:cNvPr id="13" name="Text 11"/>
          <p:cNvSpPr/>
          <p:nvPr/>
        </p:nvSpPr>
        <p:spPr>
          <a:xfrm>
            <a:off x="9918383" y="4113371"/>
            <a:ext cx="3933349" cy="362903"/>
          </a:xfrm>
          <a:prstGeom prst="rect">
            <a:avLst/>
          </a:prstGeom>
          <a:noFill/>
          <a:ln/>
        </p:spPr>
        <p:txBody>
          <a:bodyPr wrap="non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More than 20 trials ongoing</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674132"/>
            <a:ext cx="8462963" cy="566976"/>
          </a:xfrm>
          <a:prstGeom prst="rect">
            <a:avLst/>
          </a:prstGeom>
          <a:noFill/>
          <a:ln/>
        </p:spPr>
        <p:txBody>
          <a:bodyPr wrap="none" lIns="0" tIns="0" rIns="0" bIns="0" rtlCol="0" anchor="t"/>
          <a:lstStyle/>
          <a:p>
            <a:pPr marL="0" indent="0" algn="l">
              <a:lnSpc>
                <a:spcPts val="4450"/>
              </a:lnSpc>
              <a:buNone/>
            </a:pPr>
            <a:r>
              <a:rPr lang="en-US" sz="3550" dirty="0">
                <a:solidFill>
                  <a:srgbClr val="74767D"/>
                </a:solidFill>
                <a:latin typeface="Montserrat Medium" pitchFamily="34" charset="0"/>
                <a:ea typeface="Montserrat Medium" pitchFamily="34" charset="-122"/>
                <a:cs typeface="Montserrat Medium" pitchFamily="34" charset="-120"/>
              </a:rPr>
              <a:t>How Tech Hijacks God's Mechanisms</a:t>
            </a:r>
            <a:endParaRPr lang="en-US" sz="3550" dirty="0"/>
          </a:p>
        </p:txBody>
      </p:sp>
      <p:sp>
        <p:nvSpPr>
          <p:cNvPr id="3" name="Shape 1"/>
          <p:cNvSpPr/>
          <p:nvPr/>
        </p:nvSpPr>
        <p:spPr>
          <a:xfrm>
            <a:off x="793790" y="1531382"/>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4" name="Shape 2"/>
          <p:cNvSpPr/>
          <p:nvPr/>
        </p:nvSpPr>
        <p:spPr>
          <a:xfrm>
            <a:off x="816650" y="1554242"/>
            <a:ext cx="725805" cy="1042988"/>
          </a:xfrm>
          <a:prstGeom prst="roundRect">
            <a:avLst>
              <a:gd name="adj" fmla="val 18722"/>
            </a:avLst>
          </a:prstGeom>
          <a:solidFill>
            <a:srgbClr val="EFF0F6"/>
          </a:solidFill>
          <a:ln/>
        </p:spPr>
        <p:txBody>
          <a:bodyPr/>
          <a:lstStyle/>
          <a:p>
            <a:endParaRPr lang="en-US"/>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9654" y="1939528"/>
            <a:ext cx="272177" cy="272177"/>
          </a:xfrm>
          <a:prstGeom prst="rect">
            <a:avLst/>
          </a:prstGeom>
        </p:spPr>
      </p:pic>
      <p:sp>
        <p:nvSpPr>
          <p:cNvPr id="6" name="Text 3"/>
          <p:cNvSpPr/>
          <p:nvPr/>
        </p:nvSpPr>
        <p:spPr>
          <a:xfrm>
            <a:off x="1687592" y="1735693"/>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NEUROPLASTICITY</a:t>
            </a:r>
            <a:endParaRPr lang="en-US" sz="1750" dirty="0"/>
          </a:p>
        </p:txBody>
      </p:sp>
      <p:sp>
        <p:nvSpPr>
          <p:cNvPr id="7" name="Text 4"/>
          <p:cNvSpPr/>
          <p:nvPr/>
        </p:nvSpPr>
        <p:spPr>
          <a:xfrm>
            <a:off x="1687592" y="2106216"/>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High-frequency, low-effort behaviors dominate through repetition. Creates "I Can't Even" syndrome.</a:t>
            </a:r>
            <a:endParaRPr lang="en-US" sz="1400" dirty="0"/>
          </a:p>
        </p:txBody>
      </p:sp>
      <p:sp>
        <p:nvSpPr>
          <p:cNvPr id="8" name="Shape 5"/>
          <p:cNvSpPr/>
          <p:nvPr/>
        </p:nvSpPr>
        <p:spPr>
          <a:xfrm>
            <a:off x="793790" y="2765227"/>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9" name="Shape 6"/>
          <p:cNvSpPr/>
          <p:nvPr/>
        </p:nvSpPr>
        <p:spPr>
          <a:xfrm>
            <a:off x="816650" y="2788087"/>
            <a:ext cx="725805" cy="1042988"/>
          </a:xfrm>
          <a:prstGeom prst="roundRect">
            <a:avLst>
              <a:gd name="adj" fmla="val 18722"/>
            </a:avLst>
          </a:prstGeom>
          <a:solidFill>
            <a:srgbClr val="EFF0F6"/>
          </a:solidFill>
          <a:ln/>
        </p:spPr>
        <p:txBody>
          <a:bodyPr/>
          <a:lstStyle/>
          <a:p>
            <a:endParaRPr lang="en-US"/>
          </a:p>
        </p:txBody>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9654" y="3173373"/>
            <a:ext cx="272177" cy="272177"/>
          </a:xfrm>
          <a:prstGeom prst="rect">
            <a:avLst/>
          </a:prstGeom>
        </p:spPr>
      </p:pic>
      <p:sp>
        <p:nvSpPr>
          <p:cNvPr id="11" name="Text 7"/>
          <p:cNvSpPr/>
          <p:nvPr/>
        </p:nvSpPr>
        <p:spPr>
          <a:xfrm>
            <a:off x="1687592" y="2969538"/>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MYELINATION</a:t>
            </a:r>
            <a:endParaRPr lang="en-US" sz="1750" dirty="0"/>
          </a:p>
        </p:txBody>
      </p:sp>
      <p:sp>
        <p:nvSpPr>
          <p:cNvPr id="12" name="Text 8"/>
          <p:cNvSpPr/>
          <p:nvPr/>
        </p:nvSpPr>
        <p:spPr>
          <a:xfrm>
            <a:off x="1687592" y="3340060"/>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Fast, shallow behaviors become automatic and preferred. Instant reaction, not sustained effort.</a:t>
            </a:r>
            <a:endParaRPr lang="en-US" sz="1400" dirty="0"/>
          </a:p>
        </p:txBody>
      </p:sp>
      <p:sp>
        <p:nvSpPr>
          <p:cNvPr id="13" name="Shape 9"/>
          <p:cNvSpPr/>
          <p:nvPr/>
        </p:nvSpPr>
        <p:spPr>
          <a:xfrm>
            <a:off x="793790" y="3999071"/>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14" name="Shape 10"/>
          <p:cNvSpPr/>
          <p:nvPr/>
        </p:nvSpPr>
        <p:spPr>
          <a:xfrm>
            <a:off x="816650" y="4021931"/>
            <a:ext cx="725805" cy="1042988"/>
          </a:xfrm>
          <a:prstGeom prst="roundRect">
            <a:avLst>
              <a:gd name="adj" fmla="val 18722"/>
            </a:avLst>
          </a:prstGeom>
          <a:solidFill>
            <a:srgbClr val="EFF0F6"/>
          </a:solidFill>
          <a:ln/>
        </p:spPr>
        <p:txBody>
          <a:bodyPr/>
          <a:lstStyle/>
          <a:p>
            <a:endParaRPr lang="en-US"/>
          </a:p>
        </p:txBody>
      </p:sp>
      <p:pic>
        <p:nvPicPr>
          <p:cNvPr id="1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9654" y="4407218"/>
            <a:ext cx="272177" cy="272177"/>
          </a:xfrm>
          <a:prstGeom prst="rect">
            <a:avLst/>
          </a:prstGeom>
        </p:spPr>
      </p:pic>
      <p:sp>
        <p:nvSpPr>
          <p:cNvPr id="16" name="Text 11"/>
          <p:cNvSpPr/>
          <p:nvPr/>
        </p:nvSpPr>
        <p:spPr>
          <a:xfrm>
            <a:off x="1687592" y="4203383"/>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DOPAMINE</a:t>
            </a:r>
            <a:endParaRPr lang="en-US" sz="1750" dirty="0"/>
          </a:p>
        </p:txBody>
      </p:sp>
      <p:sp>
        <p:nvSpPr>
          <p:cNvPr id="17" name="Text 12"/>
          <p:cNvSpPr/>
          <p:nvPr/>
        </p:nvSpPr>
        <p:spPr>
          <a:xfrm>
            <a:off x="1687592" y="4573905"/>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Constant easy reward from novelty and likes. Long-term perseverance feels unrewarding.</a:t>
            </a:r>
            <a:endParaRPr lang="en-US" sz="1400" dirty="0"/>
          </a:p>
        </p:txBody>
      </p:sp>
      <p:sp>
        <p:nvSpPr>
          <p:cNvPr id="18" name="Shape 13"/>
          <p:cNvSpPr/>
          <p:nvPr/>
        </p:nvSpPr>
        <p:spPr>
          <a:xfrm>
            <a:off x="793790" y="5232916"/>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19" name="Shape 14"/>
          <p:cNvSpPr/>
          <p:nvPr/>
        </p:nvSpPr>
        <p:spPr>
          <a:xfrm>
            <a:off x="816650" y="5255776"/>
            <a:ext cx="725805" cy="1042988"/>
          </a:xfrm>
          <a:prstGeom prst="roundRect">
            <a:avLst>
              <a:gd name="adj" fmla="val 18722"/>
            </a:avLst>
          </a:prstGeom>
          <a:solidFill>
            <a:srgbClr val="EFF0F6"/>
          </a:solidFill>
          <a:ln/>
        </p:spPr>
        <p:txBody>
          <a:bodyPr/>
          <a:lstStyle/>
          <a:p>
            <a:endParaRPr lang="en-US"/>
          </a:p>
        </p:txBody>
      </p:sp>
      <p:pic>
        <p:nvPicPr>
          <p:cNvPr id="2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39654" y="5641062"/>
            <a:ext cx="272177" cy="272177"/>
          </a:xfrm>
          <a:prstGeom prst="rect">
            <a:avLst/>
          </a:prstGeom>
        </p:spPr>
      </p:pic>
      <p:sp>
        <p:nvSpPr>
          <p:cNvPr id="21" name="Text 15"/>
          <p:cNvSpPr/>
          <p:nvPr/>
        </p:nvSpPr>
        <p:spPr>
          <a:xfrm>
            <a:off x="1687592" y="5437227"/>
            <a:ext cx="8677751"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PREFRONTAL CORTEX (discipline) vs AMYGDALA (emotional and impulsive)</a:t>
            </a:r>
            <a:endParaRPr lang="en-US" sz="1750" dirty="0"/>
          </a:p>
        </p:txBody>
      </p:sp>
      <p:sp>
        <p:nvSpPr>
          <p:cNvPr id="22" name="Text 16"/>
          <p:cNvSpPr/>
          <p:nvPr/>
        </p:nvSpPr>
        <p:spPr>
          <a:xfrm>
            <a:off x="1687592" y="5807750"/>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Amygdala constantly overstimulated. PFC undertrained, especially in children.</a:t>
            </a:r>
            <a:endParaRPr lang="en-US" sz="1400" dirty="0"/>
          </a:p>
        </p:txBody>
      </p:sp>
      <p:sp>
        <p:nvSpPr>
          <p:cNvPr id="23" name="Shape 17"/>
          <p:cNvSpPr/>
          <p:nvPr/>
        </p:nvSpPr>
        <p:spPr>
          <a:xfrm>
            <a:off x="793790" y="6466761"/>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24" name="Shape 18"/>
          <p:cNvSpPr/>
          <p:nvPr/>
        </p:nvSpPr>
        <p:spPr>
          <a:xfrm>
            <a:off x="816650" y="6489621"/>
            <a:ext cx="725805" cy="1042988"/>
          </a:xfrm>
          <a:prstGeom prst="roundRect">
            <a:avLst>
              <a:gd name="adj" fmla="val 18722"/>
            </a:avLst>
          </a:prstGeom>
          <a:solidFill>
            <a:srgbClr val="EFF0F6"/>
          </a:solidFill>
          <a:ln/>
        </p:spPr>
        <p:txBody>
          <a:bodyPr/>
          <a:lstStyle/>
          <a:p>
            <a:endParaRPr lang="en-US"/>
          </a:p>
        </p:txBody>
      </p:sp>
      <p:pic>
        <p:nvPicPr>
          <p:cNvPr id="25"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9654" y="6874907"/>
            <a:ext cx="272177" cy="272177"/>
          </a:xfrm>
          <a:prstGeom prst="rect">
            <a:avLst/>
          </a:prstGeom>
        </p:spPr>
      </p:pic>
      <p:sp>
        <p:nvSpPr>
          <p:cNvPr id="26" name="Text 19"/>
          <p:cNvSpPr/>
          <p:nvPr/>
        </p:nvSpPr>
        <p:spPr>
          <a:xfrm>
            <a:off x="1687592" y="6671072"/>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HABIT LOOPS</a:t>
            </a:r>
            <a:endParaRPr lang="en-US" sz="1750" dirty="0"/>
          </a:p>
        </p:txBody>
      </p:sp>
      <p:sp>
        <p:nvSpPr>
          <p:cNvPr id="27" name="Text 20"/>
          <p:cNvSpPr/>
          <p:nvPr/>
        </p:nvSpPr>
        <p:spPr>
          <a:xfrm>
            <a:off x="1687592" y="7041594"/>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Cue: boredom → Behavior: scroll → Reward: dopamine. </a:t>
            </a:r>
            <a:r>
              <a:rPr lang="en-US" sz="1400" b="1" dirty="0">
                <a:solidFill>
                  <a:srgbClr val="3D3E44"/>
                </a:solidFill>
                <a:latin typeface="Inter Light" pitchFamily="34" charset="0"/>
                <a:ea typeface="Inter Light" pitchFamily="34" charset="-122"/>
                <a:cs typeface="Inter Light" pitchFamily="34" charset="-120"/>
              </a:rPr>
              <a:t>Competes directly with perseverance loops.</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656749"/>
            <a:ext cx="10128052" cy="602456"/>
          </a:xfrm>
          <a:prstGeom prst="rect">
            <a:avLst/>
          </a:prstGeom>
          <a:noFill/>
          <a:ln/>
        </p:spPr>
        <p:txBody>
          <a:bodyPr wrap="none" lIns="0" tIns="0" rIns="0" bIns="0" rtlCol="0" anchor="t"/>
          <a:lstStyle/>
          <a:p>
            <a:pPr marL="0" indent="0" algn="l">
              <a:lnSpc>
                <a:spcPts val="4700"/>
              </a:lnSpc>
              <a:buNone/>
            </a:pPr>
            <a:r>
              <a:rPr lang="en-US" sz="3750" dirty="0">
                <a:solidFill>
                  <a:srgbClr val="74767D"/>
                </a:solidFill>
                <a:latin typeface="Montserrat Medium" pitchFamily="34" charset="0"/>
                <a:ea typeface="Montserrat Medium" pitchFamily="34" charset="-122"/>
                <a:cs typeface="Montserrat Medium" pitchFamily="34" charset="-120"/>
              </a:rPr>
              <a:t>The Danger of Two Competing Pathways </a:t>
            </a:r>
            <a:endParaRPr lang="en-US" sz="3750" dirty="0"/>
          </a:p>
        </p:txBody>
      </p:sp>
      <p:sp>
        <p:nvSpPr>
          <p:cNvPr id="3" name="Text 1"/>
          <p:cNvSpPr/>
          <p:nvPr/>
        </p:nvSpPr>
        <p:spPr>
          <a:xfrm>
            <a:off x="793790" y="1586865"/>
            <a:ext cx="13042821" cy="285274"/>
          </a:xfrm>
          <a:prstGeom prst="rect">
            <a:avLst/>
          </a:prstGeom>
          <a:noFill/>
          <a:ln/>
        </p:spPr>
        <p:txBody>
          <a:bodyPr wrap="none" lIns="0" tIns="0" rIns="0" bIns="0" rtlCol="0" anchor="t"/>
          <a:lstStyle/>
          <a:p>
            <a:pPr marL="0" indent="0" algn="l">
              <a:lnSpc>
                <a:spcPts val="2200"/>
              </a:lnSpc>
              <a:buNone/>
            </a:pPr>
            <a:r>
              <a:rPr lang="en-US" sz="1500" dirty="0">
                <a:solidFill>
                  <a:srgbClr val="3D3E44"/>
                </a:solidFill>
                <a:latin typeface="Inter Light" pitchFamily="34" charset="0"/>
                <a:ea typeface="Inter Light" pitchFamily="34" charset="-122"/>
                <a:cs typeface="Inter Light" pitchFamily="34" charset="-120"/>
              </a:rPr>
              <a:t>What happens when we vacillate between righteousness and sin?</a:t>
            </a:r>
            <a:endParaRPr lang="en-US" sz="1500" dirty="0"/>
          </a:p>
        </p:txBody>
      </p:sp>
      <p:pic>
        <p:nvPicPr>
          <p:cNvPr id="4" name="Image 0" descr="preencoded.png"/>
          <p:cNvPicPr>
            <a:picLocks noChangeAspect="1"/>
          </p:cNvPicPr>
          <p:nvPr/>
        </p:nvPicPr>
        <p:blipFill>
          <a:blip r:embed="rId3"/>
          <a:stretch>
            <a:fillRect/>
          </a:stretch>
        </p:blipFill>
        <p:spPr>
          <a:xfrm>
            <a:off x="793790" y="2056448"/>
            <a:ext cx="11086386" cy="5516285"/>
          </a:xfrm>
          <a:prstGeom prst="rect">
            <a:avLst/>
          </a:prstGeom>
        </p:spPr>
      </p:pic>
      <p:sp>
        <p:nvSpPr>
          <p:cNvPr id="5" name="Text 2"/>
          <p:cNvSpPr/>
          <p:nvPr/>
        </p:nvSpPr>
        <p:spPr>
          <a:xfrm>
            <a:off x="1056112" y="3112888"/>
            <a:ext cx="2396850" cy="307815"/>
          </a:xfrm>
          <a:prstGeom prst="rect">
            <a:avLst/>
          </a:prstGeom>
          <a:noFill/>
          <a:ln/>
        </p:spPr>
        <p:txBody>
          <a:bodyPr wrap="none" lIns="0" tIns="0" rIns="0" bIns="0" rtlCol="0" anchor="t"/>
          <a:lstStyle/>
          <a:p>
            <a:pPr marL="0" indent="0" algn="l">
              <a:lnSpc>
                <a:spcPts val="2400"/>
              </a:lnSpc>
              <a:buNone/>
            </a:pPr>
            <a:r>
              <a:rPr lang="en-US" sz="1900" dirty="0">
                <a:solidFill>
                  <a:srgbClr val="3D3E44"/>
                </a:solidFill>
                <a:latin typeface="Montserrat Medium" pitchFamily="34" charset="0"/>
                <a:ea typeface="Montserrat Medium" pitchFamily="34" charset="-122"/>
                <a:cs typeface="Montserrat Medium" pitchFamily="34" charset="-120"/>
              </a:rPr>
              <a:t>Spirit-Led Renewal</a:t>
            </a:r>
            <a:endParaRPr lang="en-US" sz="1900" dirty="0"/>
          </a:p>
        </p:txBody>
      </p:sp>
      <p:sp>
        <p:nvSpPr>
          <p:cNvPr id="6" name="Text 3"/>
          <p:cNvSpPr/>
          <p:nvPr/>
        </p:nvSpPr>
        <p:spPr>
          <a:xfrm>
            <a:off x="1056112" y="3508259"/>
            <a:ext cx="2396850" cy="455566"/>
          </a:xfrm>
          <a:prstGeom prst="rect">
            <a:avLst/>
          </a:prstGeom>
          <a:noFill/>
          <a:ln/>
        </p:spPr>
        <p:txBody>
          <a:bodyPr wrap="square" lIns="0" tIns="0" rIns="0" bIns="0" rtlCol="0" anchor="t"/>
          <a:lstStyle/>
          <a:p>
            <a:pPr marL="0" indent="0" algn="l">
              <a:lnSpc>
                <a:spcPts val="1750"/>
              </a:lnSpc>
              <a:buNone/>
            </a:pPr>
            <a:r>
              <a:rPr lang="en-US" sz="1550" dirty="0">
                <a:solidFill>
                  <a:srgbClr val="3D3E44"/>
                </a:solidFill>
                <a:latin typeface="Inter Light" pitchFamily="34" charset="0"/>
                <a:ea typeface="Inter Light" pitchFamily="34" charset="-122"/>
                <a:cs typeface="Inter Light" pitchFamily="34" charset="-120"/>
              </a:rPr>
              <a:t>Choose renewal, gain sustained strength</a:t>
            </a:r>
            <a:endParaRPr lang="en-US" sz="1550" dirty="0"/>
          </a:p>
        </p:txBody>
      </p:sp>
      <p:sp>
        <p:nvSpPr>
          <p:cNvPr id="7" name="Text 4"/>
          <p:cNvSpPr/>
          <p:nvPr/>
        </p:nvSpPr>
        <p:spPr>
          <a:xfrm>
            <a:off x="9220725" y="2839275"/>
            <a:ext cx="2396850" cy="615629"/>
          </a:xfrm>
          <a:prstGeom prst="rect">
            <a:avLst/>
          </a:prstGeom>
          <a:noFill/>
          <a:ln/>
        </p:spPr>
        <p:txBody>
          <a:bodyPr wrap="square" lIns="0" tIns="0" rIns="0" bIns="0" rtlCol="0" anchor="t"/>
          <a:lstStyle/>
          <a:p>
            <a:pPr marL="0" indent="0" algn="l">
              <a:lnSpc>
                <a:spcPts val="2400"/>
              </a:lnSpc>
              <a:buNone/>
            </a:pPr>
            <a:r>
              <a:rPr lang="en-US" sz="1900" dirty="0">
                <a:solidFill>
                  <a:srgbClr val="3D3E44"/>
                </a:solidFill>
                <a:latin typeface="Montserrat Medium" pitchFamily="34" charset="0"/>
                <a:ea typeface="Montserrat Medium" pitchFamily="34" charset="-122"/>
                <a:cs typeface="Montserrat Medium" pitchFamily="34" charset="-120"/>
              </a:rPr>
              <a:t>Immediate Reward</a:t>
            </a:r>
            <a:endParaRPr lang="en-US" sz="1900" dirty="0"/>
          </a:p>
        </p:txBody>
      </p:sp>
      <p:sp>
        <p:nvSpPr>
          <p:cNvPr id="8" name="Text 5"/>
          <p:cNvSpPr/>
          <p:nvPr/>
        </p:nvSpPr>
        <p:spPr>
          <a:xfrm>
            <a:off x="9220725" y="3542460"/>
            <a:ext cx="2396850" cy="455565"/>
          </a:xfrm>
          <a:prstGeom prst="rect">
            <a:avLst/>
          </a:prstGeom>
          <a:noFill/>
          <a:ln/>
        </p:spPr>
        <p:txBody>
          <a:bodyPr wrap="square" lIns="0" tIns="0" rIns="0" bIns="0" rtlCol="0" anchor="t"/>
          <a:lstStyle/>
          <a:p>
            <a:pPr marL="0" indent="0" algn="l">
              <a:lnSpc>
                <a:spcPts val="1750"/>
              </a:lnSpc>
              <a:buNone/>
            </a:pPr>
            <a:r>
              <a:rPr lang="en-US" sz="1550" dirty="0">
                <a:solidFill>
                  <a:srgbClr val="3D3E44"/>
                </a:solidFill>
                <a:latin typeface="Inter Light" pitchFamily="34" charset="0"/>
                <a:ea typeface="Inter Light" pitchFamily="34" charset="-122"/>
                <a:cs typeface="Inter Light" pitchFamily="34" charset="-120"/>
              </a:rPr>
              <a:t>Seek quick pleasure, short victory</a:t>
            </a:r>
            <a:endParaRPr lang="en-US" sz="1550" dirty="0"/>
          </a:p>
        </p:txBody>
      </p:sp>
      <p:sp>
        <p:nvSpPr>
          <p:cNvPr id="9" name="Text 6"/>
          <p:cNvSpPr/>
          <p:nvPr/>
        </p:nvSpPr>
        <p:spPr>
          <a:xfrm>
            <a:off x="1822229" y="5663132"/>
            <a:ext cx="2396850" cy="615629"/>
          </a:xfrm>
          <a:prstGeom prst="rect">
            <a:avLst/>
          </a:prstGeom>
          <a:noFill/>
          <a:ln/>
        </p:spPr>
        <p:txBody>
          <a:bodyPr wrap="square" lIns="0" tIns="0" rIns="0" bIns="0" rtlCol="0" anchor="t"/>
          <a:lstStyle/>
          <a:p>
            <a:pPr marL="0" indent="0" algn="l">
              <a:lnSpc>
                <a:spcPts val="2400"/>
              </a:lnSpc>
              <a:buNone/>
            </a:pPr>
            <a:r>
              <a:rPr lang="en-US" sz="1900" dirty="0">
                <a:solidFill>
                  <a:srgbClr val="3D3E44"/>
                </a:solidFill>
                <a:latin typeface="Montserrat Medium" pitchFamily="34" charset="0"/>
                <a:ea typeface="Montserrat Medium" pitchFamily="34" charset="-122"/>
                <a:cs typeface="Montserrat Medium" pitchFamily="34" charset="-120"/>
              </a:rPr>
              <a:t>Disciplined Response</a:t>
            </a:r>
            <a:endParaRPr lang="en-US" sz="1900" dirty="0"/>
          </a:p>
        </p:txBody>
      </p:sp>
      <p:sp>
        <p:nvSpPr>
          <p:cNvPr id="10" name="Text 7"/>
          <p:cNvSpPr/>
          <p:nvPr/>
        </p:nvSpPr>
        <p:spPr>
          <a:xfrm>
            <a:off x="1822229" y="6366318"/>
            <a:ext cx="2396850" cy="455566"/>
          </a:xfrm>
          <a:prstGeom prst="rect">
            <a:avLst/>
          </a:prstGeom>
          <a:noFill/>
          <a:ln/>
        </p:spPr>
        <p:txBody>
          <a:bodyPr wrap="square" lIns="0" tIns="0" rIns="0" bIns="0" rtlCol="0" anchor="t"/>
          <a:lstStyle/>
          <a:p>
            <a:pPr marL="0" indent="0" algn="l">
              <a:lnSpc>
                <a:spcPts val="1750"/>
              </a:lnSpc>
              <a:buNone/>
            </a:pPr>
            <a:r>
              <a:rPr lang="en-US" sz="1550" dirty="0">
                <a:solidFill>
                  <a:srgbClr val="3D3E44"/>
                </a:solidFill>
                <a:latin typeface="Inter Light" pitchFamily="34" charset="0"/>
                <a:ea typeface="Inter Light" pitchFamily="34" charset="-122"/>
                <a:cs typeface="Inter Light" pitchFamily="34" charset="-120"/>
              </a:rPr>
              <a:t>Delay Impulses, build new habits</a:t>
            </a:r>
            <a:endParaRPr lang="en-US" sz="1550" dirty="0"/>
          </a:p>
        </p:txBody>
      </p:sp>
      <p:sp>
        <p:nvSpPr>
          <p:cNvPr id="11" name="Text 8"/>
          <p:cNvSpPr/>
          <p:nvPr/>
        </p:nvSpPr>
        <p:spPr>
          <a:xfrm>
            <a:off x="8936167" y="5674077"/>
            <a:ext cx="2396850" cy="307815"/>
          </a:xfrm>
          <a:prstGeom prst="rect">
            <a:avLst/>
          </a:prstGeom>
          <a:noFill/>
          <a:ln/>
        </p:spPr>
        <p:txBody>
          <a:bodyPr wrap="none" lIns="0" tIns="0" rIns="0" bIns="0" rtlCol="0" anchor="t"/>
          <a:lstStyle/>
          <a:p>
            <a:pPr marL="0" indent="0" algn="l">
              <a:lnSpc>
                <a:spcPts val="2400"/>
              </a:lnSpc>
              <a:buNone/>
            </a:pPr>
            <a:r>
              <a:rPr lang="en-US" sz="1900" dirty="0">
                <a:solidFill>
                  <a:srgbClr val="3D3E44"/>
                </a:solidFill>
                <a:latin typeface="Montserrat Medium" pitchFamily="34" charset="0"/>
                <a:ea typeface="Montserrat Medium" pitchFamily="34" charset="-122"/>
                <a:cs typeface="Montserrat Medium" pitchFamily="34" charset="-120"/>
              </a:rPr>
              <a:t>Old Man Conflict</a:t>
            </a:r>
            <a:endParaRPr lang="en-US" sz="1900" dirty="0"/>
          </a:p>
        </p:txBody>
      </p:sp>
      <p:sp>
        <p:nvSpPr>
          <p:cNvPr id="12" name="Text 9"/>
          <p:cNvSpPr/>
          <p:nvPr/>
        </p:nvSpPr>
        <p:spPr>
          <a:xfrm>
            <a:off x="8936167" y="6069448"/>
            <a:ext cx="2396850" cy="455566"/>
          </a:xfrm>
          <a:prstGeom prst="rect">
            <a:avLst/>
          </a:prstGeom>
          <a:noFill/>
          <a:ln/>
        </p:spPr>
        <p:txBody>
          <a:bodyPr wrap="square" lIns="0" tIns="0" rIns="0" bIns="0" rtlCol="0" anchor="t"/>
          <a:lstStyle/>
          <a:p>
            <a:pPr marL="0" indent="0" algn="l">
              <a:lnSpc>
                <a:spcPts val="1750"/>
              </a:lnSpc>
              <a:buNone/>
            </a:pPr>
            <a:r>
              <a:rPr lang="en-US" sz="1550" dirty="0">
                <a:solidFill>
                  <a:srgbClr val="3D3E44"/>
                </a:solidFill>
                <a:latin typeface="Inter Light" pitchFamily="34" charset="0"/>
                <a:ea typeface="Inter Light" pitchFamily="34" charset="-122"/>
                <a:cs typeface="Inter Light" pitchFamily="34" charset="-120"/>
              </a:rPr>
              <a:t>Reactive patterns, escalating struggle</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915591"/>
            <a:ext cx="7671792"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Why Each Relapse Matters</a:t>
            </a:r>
            <a:endParaRPr lang="en-US" sz="4450" dirty="0"/>
          </a:p>
        </p:txBody>
      </p:sp>
      <p:sp>
        <p:nvSpPr>
          <p:cNvPr id="3" name="Text 1"/>
          <p:cNvSpPr/>
          <p:nvPr/>
        </p:nvSpPr>
        <p:spPr>
          <a:xfrm>
            <a:off x="793790" y="207799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Intermittent reinforcement makes the old habit harder to break.</a:t>
            </a:r>
            <a:endParaRPr lang="en-US" sz="1750" dirty="0"/>
          </a:p>
        </p:txBody>
      </p:sp>
      <p:sp>
        <p:nvSpPr>
          <p:cNvPr id="4" name="Text 2"/>
          <p:cNvSpPr/>
          <p:nvPr/>
        </p:nvSpPr>
        <p:spPr>
          <a:xfrm>
            <a:off x="793790" y="2922865"/>
            <a:ext cx="5680710"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WHAT HAPPENS WITH EACH RELAPSE:</a:t>
            </a:r>
            <a:endParaRPr lang="en-US" sz="2200" dirty="0"/>
          </a:p>
        </p:txBody>
      </p:sp>
      <p:sp>
        <p:nvSpPr>
          <p:cNvPr id="5" name="Text 3"/>
          <p:cNvSpPr/>
          <p:nvPr/>
        </p:nvSpPr>
        <p:spPr>
          <a:xfrm>
            <a:off x="793790" y="3504009"/>
            <a:ext cx="6244709" cy="2052399"/>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Reactivates old pathways</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Re-myelinates old firing patterns</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Re-links reward cues</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Makes it easier to return next time, especially under stress</a:t>
            </a:r>
            <a:endParaRPr lang="en-US" sz="1750" dirty="0"/>
          </a:p>
        </p:txBody>
      </p:sp>
      <p:sp>
        <p:nvSpPr>
          <p:cNvPr id="6" name="Text 4"/>
          <p:cNvSpPr/>
          <p:nvPr/>
        </p:nvSpPr>
        <p:spPr>
          <a:xfrm>
            <a:off x="7599521" y="2922865"/>
            <a:ext cx="3979664"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WHY GOD IS SO ADAMANT:</a:t>
            </a:r>
            <a:endParaRPr lang="en-US" sz="2200" dirty="0"/>
          </a:p>
        </p:txBody>
      </p:sp>
      <p:sp>
        <p:nvSpPr>
          <p:cNvPr id="7" name="Text 5"/>
          <p:cNvSpPr/>
          <p:nvPr/>
        </p:nvSpPr>
        <p:spPr>
          <a:xfrm>
            <a:off x="7599521" y="3504009"/>
            <a:ext cx="6244709" cy="249459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"Stop sinning"</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"No one who is born of God practices sin"</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"Lay them all aside"</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"Therefore putting aside all filthiness and all that remains of wickedness"</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"Perfecting (completing) holiness in the fear of God"</a:t>
            </a:r>
            <a:endParaRPr lang="en-US" sz="1750" dirty="0"/>
          </a:p>
        </p:txBody>
      </p:sp>
      <p:sp>
        <p:nvSpPr>
          <p:cNvPr id="8" name="Text 6"/>
          <p:cNvSpPr/>
          <p:nvPr/>
        </p:nvSpPr>
        <p:spPr>
          <a:xfrm>
            <a:off x="793790" y="6333053"/>
            <a:ext cx="13042821" cy="362903"/>
          </a:xfrm>
          <a:prstGeom prst="rect">
            <a:avLst/>
          </a:prstGeom>
          <a:noFill/>
          <a:ln/>
        </p:spPr>
        <p:txBody>
          <a:bodyPr wrap="none" lIns="0" tIns="0" rIns="0" bIns="0" rtlCol="0" anchor="t"/>
          <a:lstStyle/>
          <a:p>
            <a:pPr marL="0" indent="0" algn="l">
              <a:lnSpc>
                <a:spcPts val="2850"/>
              </a:lnSpc>
              <a:buNone/>
            </a:pPr>
            <a:r>
              <a:rPr lang="en-US" sz="1750" b="1" dirty="0">
                <a:solidFill>
                  <a:srgbClr val="3D3E44"/>
                </a:solidFill>
                <a:latin typeface="Inter Light" pitchFamily="34" charset="0"/>
                <a:ea typeface="Inter Light" pitchFamily="34" charset="-122"/>
                <a:cs typeface="Inter Light" pitchFamily="34" charset="-120"/>
              </a:rPr>
              <a:t>THE REASON:</a:t>
            </a:r>
            <a:r>
              <a:rPr lang="en-US" sz="1750" dirty="0">
                <a:solidFill>
                  <a:srgbClr val="3D3E44"/>
                </a:solidFill>
                <a:latin typeface="Inter Light" pitchFamily="34" charset="0"/>
                <a:ea typeface="Inter Light" pitchFamily="34" charset="-122"/>
                <a:cs typeface="Inter Light" pitchFamily="34" charset="-120"/>
              </a:rPr>
              <a:t> The more we reinforce the old ways, the harder they are to break.</a:t>
            </a:r>
            <a:endParaRPr lang="en-US" sz="1750" dirty="0"/>
          </a:p>
        </p:txBody>
      </p:sp>
      <p:sp>
        <p:nvSpPr>
          <p:cNvPr id="9" name="Text 7"/>
          <p:cNvSpPr/>
          <p:nvPr/>
        </p:nvSpPr>
        <p:spPr>
          <a:xfrm>
            <a:off x="793790" y="6951107"/>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275874"/>
            <a:ext cx="11761946"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Danger of Two Competing Pathways</a:t>
            </a:r>
            <a:endParaRPr lang="en-US" sz="4450" dirty="0"/>
          </a:p>
        </p:txBody>
      </p:sp>
      <p:sp>
        <p:nvSpPr>
          <p:cNvPr id="3" name="Text 1"/>
          <p:cNvSpPr/>
          <p:nvPr/>
        </p:nvSpPr>
        <p:spPr>
          <a:xfrm>
            <a:off x="793790" y="207537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THE RESULT</a:t>
            </a:r>
            <a:endParaRPr lang="en-US" sz="2200" dirty="0"/>
          </a:p>
        </p:txBody>
      </p:sp>
      <p:sp>
        <p:nvSpPr>
          <p:cNvPr id="4" name="Text 2"/>
          <p:cNvSpPr/>
          <p:nvPr/>
        </p:nvSpPr>
        <p:spPr>
          <a:xfrm>
            <a:off x="793790" y="2769870"/>
            <a:ext cx="13042821" cy="258472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Internal conflict remains high (Double-minded)</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Neither pathway fully dominates</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Temptation feels persistent and strong</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Divided mind with divided loyalties</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You become a Romans 7 person</a:t>
            </a:r>
            <a:endParaRPr lang="en-US" sz="1750" dirty="0"/>
          </a:p>
        </p:txBody>
      </p:sp>
      <p:sp>
        <p:nvSpPr>
          <p:cNvPr id="5" name="Text 3"/>
          <p:cNvSpPr/>
          <p:nvPr/>
        </p:nvSpPr>
        <p:spPr>
          <a:xfrm>
            <a:off x="793790" y="5609749"/>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Text 4"/>
          <p:cNvSpPr/>
          <p:nvPr/>
        </p:nvSpPr>
        <p:spPr>
          <a:xfrm>
            <a:off x="793790" y="5293896"/>
            <a:ext cx="13042821" cy="845919"/>
          </a:xfrm>
          <a:prstGeom prst="rect">
            <a:avLst/>
          </a:prstGeom>
          <a:noFill/>
          <a:ln/>
        </p:spPr>
        <p:txBody>
          <a:bodyPr wrap="square" lIns="0" tIns="0" rIns="0" bIns="0" rtlCol="0" anchor="t"/>
          <a:lstStyle/>
          <a:p>
            <a:pPr marL="0" indent="0" algn="l">
              <a:lnSpc>
                <a:spcPts val="2850"/>
              </a:lnSpc>
              <a:buNone/>
            </a:pPr>
            <a:r>
              <a:rPr lang="en-US" sz="2400" b="1" dirty="0">
                <a:solidFill>
                  <a:srgbClr val="3D3E44"/>
                </a:solidFill>
                <a:latin typeface="Inter Light" pitchFamily="34" charset="0"/>
                <a:ea typeface="Inter Light" pitchFamily="34" charset="-122"/>
                <a:cs typeface="Inter Light" pitchFamily="34" charset="-120"/>
              </a:rPr>
              <a:t>This continuous struggle without clear commitment leads to a state of perpetual internal conflict, hindering true spiritual growth and perseverance.</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753189"/>
            <a:ext cx="8714423" cy="602456"/>
          </a:xfrm>
          <a:prstGeom prst="rect">
            <a:avLst/>
          </a:prstGeom>
          <a:noFill/>
          <a:ln/>
        </p:spPr>
        <p:txBody>
          <a:bodyPr wrap="none" lIns="0" tIns="0" rIns="0" bIns="0" rtlCol="0" anchor="t"/>
          <a:lstStyle/>
          <a:p>
            <a:pPr marL="0" indent="0" algn="l">
              <a:lnSpc>
                <a:spcPts val="4700"/>
              </a:lnSpc>
              <a:buNone/>
            </a:pPr>
            <a:r>
              <a:rPr lang="en-US" sz="3750" dirty="0">
                <a:solidFill>
                  <a:srgbClr val="74767D"/>
                </a:solidFill>
                <a:latin typeface="Montserrat Medium" pitchFamily="34" charset="0"/>
                <a:ea typeface="Montserrat Medium" pitchFamily="34" charset="-122"/>
                <a:cs typeface="Montserrat Medium" pitchFamily="34" charset="-120"/>
              </a:rPr>
              <a:t>What Breaks the Cycle: Consistency</a:t>
            </a:r>
            <a:endParaRPr lang="en-US" sz="3750" dirty="0"/>
          </a:p>
        </p:txBody>
      </p:sp>
      <p:sp>
        <p:nvSpPr>
          <p:cNvPr id="3" name="Text 1"/>
          <p:cNvSpPr/>
          <p:nvPr/>
        </p:nvSpPr>
        <p:spPr>
          <a:xfrm>
            <a:off x="793790" y="1421130"/>
            <a:ext cx="3855958" cy="481965"/>
          </a:xfrm>
          <a:prstGeom prst="rect">
            <a:avLst/>
          </a:prstGeom>
          <a:noFill/>
          <a:ln/>
        </p:spPr>
        <p:txBody>
          <a:bodyPr wrap="none" lIns="0" tIns="0" rIns="0" bIns="0" rtlCol="0" anchor="t"/>
          <a:lstStyle/>
          <a:p>
            <a:pPr marL="0" indent="0" algn="l">
              <a:lnSpc>
                <a:spcPts val="3750"/>
              </a:lnSpc>
              <a:buNone/>
            </a:pPr>
            <a:r>
              <a:rPr lang="en-US" sz="3000" dirty="0">
                <a:solidFill>
                  <a:srgbClr val="74767D"/>
                </a:solidFill>
                <a:latin typeface="Montserrat Medium" pitchFamily="34" charset="0"/>
                <a:ea typeface="Montserrat Medium" pitchFamily="34" charset="-122"/>
                <a:cs typeface="Montserrat Medium" pitchFamily="34" charset="-120"/>
              </a:rPr>
              <a:t>WHY THIS WORKS:</a:t>
            </a:r>
            <a:endParaRPr lang="en-US" sz="3000" dirty="0"/>
          </a:p>
        </p:txBody>
      </p:sp>
      <p:sp>
        <p:nvSpPr>
          <p:cNvPr id="4" name="Text 2"/>
          <p:cNvSpPr/>
          <p:nvPr/>
        </p:nvSpPr>
        <p:spPr>
          <a:xfrm>
            <a:off x="793790" y="2148840"/>
            <a:ext cx="13042821" cy="970359"/>
          </a:xfrm>
          <a:prstGeom prst="rect">
            <a:avLst/>
          </a:prstGeom>
          <a:noFill/>
          <a:ln/>
        </p:spPr>
        <p:txBody>
          <a:bodyPr wrap="square" lIns="0" tIns="0" rIns="0" bIns="0" rtlCol="0" anchor="t"/>
          <a:lstStyle/>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God designed it this way</a:t>
            </a:r>
            <a:endParaRPr lang="en-US" sz="1500" dirty="0"/>
          </a:p>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Scripture's focus on repeated action to put away the deeds of the flesh</a:t>
            </a:r>
            <a:endParaRPr lang="en-US" sz="1500" dirty="0"/>
          </a:p>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This is the biological reality of sanctification</a:t>
            </a:r>
            <a:endParaRPr lang="en-US" sz="1500" dirty="0"/>
          </a:p>
        </p:txBody>
      </p:sp>
      <p:sp>
        <p:nvSpPr>
          <p:cNvPr id="5" name="Text 3"/>
          <p:cNvSpPr/>
          <p:nvPr/>
        </p:nvSpPr>
        <p:spPr>
          <a:xfrm>
            <a:off x="793790" y="3364944"/>
            <a:ext cx="3855958" cy="481965"/>
          </a:xfrm>
          <a:prstGeom prst="rect">
            <a:avLst/>
          </a:prstGeom>
          <a:noFill/>
          <a:ln/>
        </p:spPr>
        <p:txBody>
          <a:bodyPr wrap="none" lIns="0" tIns="0" rIns="0" bIns="0" rtlCol="0" anchor="t"/>
          <a:lstStyle/>
          <a:p>
            <a:pPr marL="0" indent="0" algn="l">
              <a:lnSpc>
                <a:spcPts val="3750"/>
              </a:lnSpc>
              <a:buNone/>
            </a:pPr>
            <a:r>
              <a:rPr lang="en-US" sz="3000" dirty="0">
                <a:solidFill>
                  <a:srgbClr val="74767D"/>
                </a:solidFill>
                <a:latin typeface="Montserrat Medium" pitchFamily="34" charset="0"/>
                <a:ea typeface="Montserrat Medium" pitchFamily="34" charset="-122"/>
                <a:cs typeface="Montserrat Medium" pitchFamily="34" charset="-120"/>
              </a:rPr>
              <a:t>THE TIMELINE:</a:t>
            </a:r>
            <a:endParaRPr lang="en-US" sz="3000" dirty="0"/>
          </a:p>
        </p:txBody>
      </p:sp>
      <p:sp>
        <p:nvSpPr>
          <p:cNvPr id="6" name="Text 4"/>
          <p:cNvSpPr/>
          <p:nvPr/>
        </p:nvSpPr>
        <p:spPr>
          <a:xfrm>
            <a:off x="793790" y="4092654"/>
            <a:ext cx="13042821" cy="285274"/>
          </a:xfrm>
          <a:prstGeom prst="rect">
            <a:avLst/>
          </a:prstGeom>
          <a:noFill/>
          <a:ln/>
        </p:spPr>
        <p:txBody>
          <a:bodyPr wrap="none" lIns="0" tIns="0" rIns="0" bIns="0" rtlCol="0" anchor="t"/>
          <a:lstStyle/>
          <a:p>
            <a:pPr marL="0" indent="0" algn="l">
              <a:lnSpc>
                <a:spcPts val="2200"/>
              </a:lnSpc>
              <a:buNone/>
            </a:pPr>
            <a:r>
              <a:rPr lang="en-US" sz="1500" dirty="0">
                <a:solidFill>
                  <a:srgbClr val="3D3E44"/>
                </a:solidFill>
                <a:latin typeface="Inter Light" pitchFamily="34" charset="0"/>
                <a:ea typeface="Inter Light" pitchFamily="34" charset="-122"/>
                <a:cs typeface="Inter Light" pitchFamily="34" charset="-120"/>
              </a:rPr>
              <a:t>Research shows ~66 days to build a habit so it's automatic. But this depends on:</a:t>
            </a:r>
            <a:endParaRPr lang="en-US" sz="1500" dirty="0"/>
          </a:p>
        </p:txBody>
      </p:sp>
      <p:sp>
        <p:nvSpPr>
          <p:cNvPr id="7" name="Text 5"/>
          <p:cNvSpPr/>
          <p:nvPr/>
        </p:nvSpPr>
        <p:spPr>
          <a:xfrm>
            <a:off x="793790" y="4562237"/>
            <a:ext cx="13042821" cy="970359"/>
          </a:xfrm>
          <a:prstGeom prst="rect">
            <a:avLst/>
          </a:prstGeom>
          <a:noFill/>
          <a:ln/>
        </p:spPr>
        <p:txBody>
          <a:bodyPr wrap="square" lIns="0" tIns="0" rIns="0" bIns="0" rtlCol="0" anchor="t"/>
          <a:lstStyle/>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How ingrained the old habits are</a:t>
            </a:r>
            <a:endParaRPr lang="en-US" sz="1500" dirty="0"/>
          </a:p>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How often you do them</a:t>
            </a:r>
            <a:endParaRPr lang="en-US" sz="1500" dirty="0"/>
          </a:p>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The strength of competing pathways</a:t>
            </a:r>
            <a:endParaRPr lang="en-US" sz="1500" dirty="0"/>
          </a:p>
        </p:txBody>
      </p:sp>
      <p:sp>
        <p:nvSpPr>
          <p:cNvPr id="8" name="Text 6"/>
          <p:cNvSpPr/>
          <p:nvPr/>
        </p:nvSpPr>
        <p:spPr>
          <a:xfrm>
            <a:off x="793790" y="5778341"/>
            <a:ext cx="3855958" cy="481965"/>
          </a:xfrm>
          <a:prstGeom prst="rect">
            <a:avLst/>
          </a:prstGeom>
          <a:noFill/>
          <a:ln/>
        </p:spPr>
        <p:txBody>
          <a:bodyPr wrap="none" lIns="0" tIns="0" rIns="0" bIns="0" rtlCol="0" anchor="t"/>
          <a:lstStyle/>
          <a:p>
            <a:pPr marL="0" indent="0" algn="l">
              <a:lnSpc>
                <a:spcPts val="3750"/>
              </a:lnSpc>
              <a:buNone/>
            </a:pPr>
            <a:r>
              <a:rPr lang="en-US" sz="3000" dirty="0">
                <a:solidFill>
                  <a:srgbClr val="74767D"/>
                </a:solidFill>
                <a:latin typeface="Montserrat Medium" pitchFamily="34" charset="0"/>
                <a:ea typeface="Montserrat Medium" pitchFamily="34" charset="-122"/>
                <a:cs typeface="Montserrat Medium" pitchFamily="34" charset="-120"/>
              </a:rPr>
              <a:t>THE GOOD NEWS:</a:t>
            </a:r>
            <a:endParaRPr lang="en-US" sz="3000" dirty="0"/>
          </a:p>
        </p:txBody>
      </p:sp>
      <p:sp>
        <p:nvSpPr>
          <p:cNvPr id="9" name="Text 7"/>
          <p:cNvSpPr/>
          <p:nvPr/>
        </p:nvSpPr>
        <p:spPr>
          <a:xfrm>
            <a:off x="793790" y="6506051"/>
            <a:ext cx="13042821" cy="970359"/>
          </a:xfrm>
          <a:prstGeom prst="rect">
            <a:avLst/>
          </a:prstGeom>
          <a:noFill/>
          <a:ln/>
        </p:spPr>
        <p:txBody>
          <a:bodyPr wrap="square" lIns="0" tIns="0" rIns="0" bIns="0" rtlCol="0" anchor="t"/>
          <a:lstStyle/>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The good pathway doesn't disappear</a:t>
            </a:r>
            <a:endParaRPr lang="en-US" sz="1500" dirty="0"/>
          </a:p>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You can go back to it</a:t>
            </a:r>
            <a:endParaRPr lang="en-US" sz="1500" dirty="0"/>
          </a:p>
          <a:p>
            <a:pPr marL="342900" indent="-342900" algn="l">
              <a:lnSpc>
                <a:spcPts val="2200"/>
              </a:lnSpc>
              <a:buSzPct val="100000"/>
              <a:buChar char="•"/>
            </a:pPr>
            <a:r>
              <a:rPr lang="en-US" sz="1500" dirty="0">
                <a:solidFill>
                  <a:srgbClr val="3D3E44"/>
                </a:solidFill>
                <a:latin typeface="Inter Light" pitchFamily="34" charset="0"/>
                <a:ea typeface="Inter Light" pitchFamily="34" charset="-122"/>
                <a:cs typeface="Inter Light" pitchFamily="34" charset="-120"/>
              </a:rPr>
              <a:t>But if you reinforce the bad paths, the good paths will have slower strengthening and weaker dominance</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635443"/>
            <a:ext cx="12387858"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Conclusion- Perseverance is Life and Death</a:t>
            </a:r>
            <a:endParaRPr lang="en-US" sz="4450" dirty="0"/>
          </a:p>
        </p:txBody>
      </p:sp>
      <p:sp>
        <p:nvSpPr>
          <p:cNvPr id="3" name="Shape 1"/>
          <p:cNvSpPr/>
          <p:nvPr/>
        </p:nvSpPr>
        <p:spPr>
          <a:xfrm>
            <a:off x="793790" y="2797850"/>
            <a:ext cx="4196358" cy="1966198"/>
          </a:xfrm>
          <a:prstGeom prst="roundRect">
            <a:avLst>
              <a:gd name="adj" fmla="val 10383"/>
            </a:avLst>
          </a:prstGeom>
          <a:solidFill>
            <a:srgbClr val="FFFFFF"/>
          </a:solidFill>
          <a:ln w="30480">
            <a:solidFill>
              <a:srgbClr val="C5C7D2"/>
            </a:solidFill>
            <a:prstDash val="solid"/>
          </a:ln>
        </p:spPr>
        <p:txBody>
          <a:bodyPr/>
          <a:lstStyle/>
          <a:p>
            <a:endParaRPr lang="en-US"/>
          </a:p>
        </p:txBody>
      </p:sp>
      <p:sp>
        <p:nvSpPr>
          <p:cNvPr id="4" name="Text 2"/>
          <p:cNvSpPr/>
          <p:nvPr/>
        </p:nvSpPr>
        <p:spPr>
          <a:xfrm>
            <a:off x="1051084" y="3055144"/>
            <a:ext cx="3681770" cy="725805"/>
          </a:xfrm>
          <a:prstGeom prst="rect">
            <a:avLst/>
          </a:prstGeom>
          <a:noFill/>
          <a:ln/>
        </p:spPr>
        <p:txBody>
          <a:bodyPr wrap="square" lIns="0" tIns="0" rIns="0" bIns="0" rtlCol="0" anchor="t"/>
          <a:lstStyle/>
          <a:p>
            <a:pPr marL="0" indent="0" algn="l">
              <a:lnSpc>
                <a:spcPts val="2850"/>
              </a:lnSpc>
              <a:buNone/>
            </a:pPr>
            <a:r>
              <a:rPr lang="en-US" sz="1750" b="1" dirty="0">
                <a:solidFill>
                  <a:srgbClr val="3D3E44"/>
                </a:solidFill>
                <a:latin typeface="Inter Light" pitchFamily="34" charset="0"/>
                <a:ea typeface="Inter Light" pitchFamily="34" charset="-122"/>
                <a:cs typeface="Inter Light" pitchFamily="34" charset="-120"/>
              </a:rPr>
              <a:t>Perseverance is an eternal life and death activity</a:t>
            </a:r>
            <a:endParaRPr lang="en-US" sz="1750" dirty="0"/>
          </a:p>
        </p:txBody>
      </p:sp>
      <p:sp>
        <p:nvSpPr>
          <p:cNvPr id="5" name="Shape 3"/>
          <p:cNvSpPr/>
          <p:nvPr/>
        </p:nvSpPr>
        <p:spPr>
          <a:xfrm>
            <a:off x="5216962" y="2797850"/>
            <a:ext cx="4196358" cy="1966198"/>
          </a:xfrm>
          <a:prstGeom prst="roundRect">
            <a:avLst>
              <a:gd name="adj" fmla="val 10383"/>
            </a:avLst>
          </a:prstGeom>
          <a:solidFill>
            <a:srgbClr val="FFFFFF"/>
          </a:solidFill>
          <a:ln w="30480">
            <a:solidFill>
              <a:srgbClr val="C5C7D2"/>
            </a:solidFill>
            <a:prstDash val="solid"/>
          </a:ln>
        </p:spPr>
        <p:txBody>
          <a:bodyPr/>
          <a:lstStyle/>
          <a:p>
            <a:endParaRPr lang="en-US"/>
          </a:p>
        </p:txBody>
      </p:sp>
      <p:sp>
        <p:nvSpPr>
          <p:cNvPr id="6" name="Text 4"/>
          <p:cNvSpPr/>
          <p:nvPr/>
        </p:nvSpPr>
        <p:spPr>
          <a:xfrm>
            <a:off x="5474256" y="3055144"/>
            <a:ext cx="3681770" cy="725805"/>
          </a:xfrm>
          <a:prstGeom prst="rect">
            <a:avLst/>
          </a:prstGeom>
          <a:noFill/>
          <a:ln/>
        </p:spPr>
        <p:txBody>
          <a:bodyPr wrap="square" lIns="0" tIns="0" rIns="0" bIns="0" rtlCol="0" anchor="t"/>
          <a:lstStyle/>
          <a:p>
            <a:pPr marL="0" indent="0" algn="l">
              <a:lnSpc>
                <a:spcPts val="2850"/>
              </a:lnSpc>
              <a:buNone/>
            </a:pPr>
            <a:r>
              <a:rPr lang="en-US" sz="1750" b="1" dirty="0">
                <a:solidFill>
                  <a:srgbClr val="3D3E44"/>
                </a:solidFill>
                <a:latin typeface="Inter Light" pitchFamily="34" charset="0"/>
                <a:ea typeface="Inter Light" pitchFamily="34" charset="-122"/>
                <a:cs typeface="Inter Light" pitchFamily="34" charset="-120"/>
              </a:rPr>
              <a:t>It comes from the mind and is wired into the brain</a:t>
            </a:r>
            <a:endParaRPr lang="en-US" sz="1750" dirty="0"/>
          </a:p>
        </p:txBody>
      </p:sp>
      <p:sp>
        <p:nvSpPr>
          <p:cNvPr id="7" name="Shape 5"/>
          <p:cNvSpPr/>
          <p:nvPr/>
        </p:nvSpPr>
        <p:spPr>
          <a:xfrm>
            <a:off x="9640133" y="2797850"/>
            <a:ext cx="4196358" cy="1966198"/>
          </a:xfrm>
          <a:prstGeom prst="roundRect">
            <a:avLst>
              <a:gd name="adj" fmla="val 10383"/>
            </a:avLst>
          </a:prstGeom>
          <a:solidFill>
            <a:srgbClr val="FFFFFF"/>
          </a:solidFill>
          <a:ln w="30480">
            <a:solidFill>
              <a:srgbClr val="C5C7D2"/>
            </a:solidFill>
            <a:prstDash val="solid"/>
          </a:ln>
        </p:spPr>
        <p:txBody>
          <a:bodyPr/>
          <a:lstStyle/>
          <a:p>
            <a:endParaRPr lang="en-US"/>
          </a:p>
        </p:txBody>
      </p:sp>
      <p:sp>
        <p:nvSpPr>
          <p:cNvPr id="8" name="Text 6"/>
          <p:cNvSpPr/>
          <p:nvPr/>
        </p:nvSpPr>
        <p:spPr>
          <a:xfrm>
            <a:off x="9897427" y="3055144"/>
            <a:ext cx="3681770" cy="1451610"/>
          </a:xfrm>
          <a:prstGeom prst="rect">
            <a:avLst/>
          </a:prstGeom>
          <a:noFill/>
          <a:ln/>
        </p:spPr>
        <p:txBody>
          <a:bodyPr wrap="square" lIns="0" tIns="0" rIns="0" bIns="0" rtlCol="0" anchor="t"/>
          <a:lstStyle/>
          <a:p>
            <a:pPr marL="0" indent="0" algn="l">
              <a:lnSpc>
                <a:spcPts val="2850"/>
              </a:lnSpc>
              <a:buNone/>
            </a:pPr>
            <a:r>
              <a:rPr lang="en-US" sz="1750" b="1" dirty="0">
                <a:solidFill>
                  <a:srgbClr val="3D3E44"/>
                </a:solidFill>
                <a:latin typeface="Inter Light" pitchFamily="34" charset="0"/>
                <a:ea typeface="Inter Light" pitchFamily="34" charset="-122"/>
                <a:cs typeface="Inter Light" pitchFamily="34" charset="-120"/>
              </a:rPr>
              <a:t>What is being built today is designed to make that trait exceptionally difficult—especially in children</a:t>
            </a:r>
            <a:endParaRPr lang="en-US" sz="1750" dirty="0"/>
          </a:p>
        </p:txBody>
      </p:sp>
      <p:sp>
        <p:nvSpPr>
          <p:cNvPr id="9" name="Shape 7"/>
          <p:cNvSpPr/>
          <p:nvPr/>
        </p:nvSpPr>
        <p:spPr>
          <a:xfrm>
            <a:off x="793790" y="4990862"/>
            <a:ext cx="6407944" cy="1603296"/>
          </a:xfrm>
          <a:prstGeom prst="roundRect">
            <a:avLst>
              <a:gd name="adj" fmla="val 12733"/>
            </a:avLst>
          </a:prstGeom>
          <a:solidFill>
            <a:srgbClr val="FFFFFF"/>
          </a:solidFill>
          <a:ln w="30480">
            <a:solidFill>
              <a:srgbClr val="C5C7D2"/>
            </a:solidFill>
            <a:prstDash val="solid"/>
          </a:ln>
        </p:spPr>
        <p:txBody>
          <a:bodyPr/>
          <a:lstStyle/>
          <a:p>
            <a:endParaRPr lang="en-US"/>
          </a:p>
        </p:txBody>
      </p:sp>
      <p:sp>
        <p:nvSpPr>
          <p:cNvPr id="10" name="Text 8"/>
          <p:cNvSpPr/>
          <p:nvPr/>
        </p:nvSpPr>
        <p:spPr>
          <a:xfrm>
            <a:off x="1051084" y="5248156"/>
            <a:ext cx="5893356" cy="1088708"/>
          </a:xfrm>
          <a:prstGeom prst="rect">
            <a:avLst/>
          </a:prstGeom>
          <a:noFill/>
          <a:ln/>
        </p:spPr>
        <p:txBody>
          <a:bodyPr wrap="square" lIns="0" tIns="0" rIns="0" bIns="0" rtlCol="0" anchor="t"/>
          <a:lstStyle/>
          <a:p>
            <a:pPr marL="0" indent="0" algn="l">
              <a:lnSpc>
                <a:spcPts val="2850"/>
              </a:lnSpc>
              <a:buNone/>
            </a:pPr>
            <a:r>
              <a:rPr lang="en-US" sz="1750" b="1" dirty="0">
                <a:solidFill>
                  <a:srgbClr val="3D3E44"/>
                </a:solidFill>
                <a:latin typeface="Inter Light" pitchFamily="34" charset="0"/>
                <a:ea typeface="Inter Light" pitchFamily="34" charset="-122"/>
                <a:cs typeface="Inter Light" pitchFamily="34" charset="-120"/>
              </a:rPr>
              <a:t>People who function impulsively and emotionally are incredibly easy to control—and maybe that is the point</a:t>
            </a:r>
            <a:endParaRPr lang="en-US" sz="1750" dirty="0"/>
          </a:p>
        </p:txBody>
      </p:sp>
      <p:sp>
        <p:nvSpPr>
          <p:cNvPr id="11" name="Shape 9"/>
          <p:cNvSpPr/>
          <p:nvPr/>
        </p:nvSpPr>
        <p:spPr>
          <a:xfrm>
            <a:off x="7428548" y="4990862"/>
            <a:ext cx="6407944" cy="1603296"/>
          </a:xfrm>
          <a:prstGeom prst="roundRect">
            <a:avLst>
              <a:gd name="adj" fmla="val 12733"/>
            </a:avLst>
          </a:prstGeom>
          <a:solidFill>
            <a:srgbClr val="FFFFFF"/>
          </a:solidFill>
          <a:ln w="30480">
            <a:solidFill>
              <a:srgbClr val="C5C7D2"/>
            </a:solidFill>
            <a:prstDash val="solid"/>
          </a:ln>
        </p:spPr>
        <p:txBody>
          <a:bodyPr/>
          <a:lstStyle/>
          <a:p>
            <a:endParaRPr lang="en-US"/>
          </a:p>
        </p:txBody>
      </p:sp>
      <p:sp>
        <p:nvSpPr>
          <p:cNvPr id="12" name="Text 10"/>
          <p:cNvSpPr/>
          <p:nvPr/>
        </p:nvSpPr>
        <p:spPr>
          <a:xfrm>
            <a:off x="7685842" y="5248156"/>
            <a:ext cx="5893356" cy="1088708"/>
          </a:xfrm>
          <a:prstGeom prst="rect">
            <a:avLst/>
          </a:prstGeom>
          <a:noFill/>
          <a:ln/>
        </p:spPr>
        <p:txBody>
          <a:bodyPr wrap="square" lIns="0" tIns="0" rIns="0" bIns="0" rtlCol="0" anchor="t"/>
          <a:lstStyle/>
          <a:p>
            <a:pPr marL="0" indent="0" algn="l">
              <a:lnSpc>
                <a:spcPts val="2850"/>
              </a:lnSpc>
              <a:buNone/>
            </a:pPr>
            <a:r>
              <a:rPr lang="en-US" sz="1750" b="1" dirty="0">
                <a:solidFill>
                  <a:srgbClr val="3D3E44"/>
                </a:solidFill>
                <a:latin typeface="Inter Light" pitchFamily="34" charset="0"/>
                <a:ea typeface="Inter Light" pitchFamily="34" charset="-122"/>
                <a:cs typeface="Inter Light" pitchFamily="34" charset="-120"/>
              </a:rPr>
              <a:t>Be careful with tech. It has become incredibly addictive and is becoming more so on an exponential level</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3406021"/>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74767D"/>
                </a:solidFill>
                <a:latin typeface="Montserrat Medium" pitchFamily="34" charset="0"/>
                <a:ea typeface="Montserrat Medium" pitchFamily="34" charset="-122"/>
                <a:cs typeface="Montserrat Medium" pitchFamily="34" charset="-120"/>
              </a:rPr>
              <a:t>"But the one who perseveres to the end, he  </a:t>
            </a:r>
          </a:p>
          <a:p>
            <a:pPr marL="0" indent="0" algn="l">
              <a:lnSpc>
                <a:spcPts val="5550"/>
              </a:lnSpc>
              <a:buNone/>
            </a:pPr>
            <a:r>
              <a:rPr lang="en-US" sz="4450" b="1" dirty="0">
                <a:solidFill>
                  <a:srgbClr val="74767D"/>
                </a:solidFill>
                <a:latin typeface="Montserrat Medium" pitchFamily="34" charset="0"/>
                <a:ea typeface="Montserrat Medium" pitchFamily="34" charset="-122"/>
                <a:cs typeface="Montserrat Medium" pitchFamily="34" charset="-120"/>
              </a:rPr>
              <a:t>  will be saved." — Matthew 24:13</a:t>
            </a:r>
            <a:endParaRPr lang="en-US" sz="4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21782"/>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Question:</a:t>
            </a:r>
            <a:endParaRPr lang="en-US" sz="4450" dirty="0"/>
          </a:p>
        </p:txBody>
      </p:sp>
      <p:sp>
        <p:nvSpPr>
          <p:cNvPr id="3" name="Text 1"/>
          <p:cNvSpPr/>
          <p:nvPr/>
        </p:nvSpPr>
        <p:spPr>
          <a:xfrm>
            <a:off x="793790" y="2084189"/>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2787253"/>
            <a:ext cx="13042821" cy="850583"/>
          </a:xfrm>
          <a:prstGeom prst="rect">
            <a:avLst/>
          </a:prstGeom>
          <a:noFill/>
          <a:ln/>
        </p:spPr>
        <p:txBody>
          <a:bodyPr wrap="square" lIns="0" tIns="0" rIns="0" bIns="0" rtlCol="0" anchor="t"/>
          <a:lstStyle/>
          <a:p>
            <a:pPr marL="0" indent="0" algn="ctr">
              <a:lnSpc>
                <a:spcPts val="3300"/>
              </a:lnSpc>
              <a:buNone/>
            </a:pPr>
            <a:r>
              <a:rPr lang="en-US" sz="2650" b="1" dirty="0">
                <a:solidFill>
                  <a:srgbClr val="74767D"/>
                </a:solidFill>
                <a:latin typeface="Montserrat Medium" pitchFamily="34" charset="0"/>
                <a:ea typeface="Montserrat Medium" pitchFamily="34" charset="-122"/>
                <a:cs typeface="Montserrat Medium" pitchFamily="34" charset="-120"/>
              </a:rPr>
              <a:t>"Why did God create a system where the process of perseverance would be needed and essential?"</a:t>
            </a:r>
            <a:endParaRPr lang="en-US" sz="2650" dirty="0"/>
          </a:p>
        </p:txBody>
      </p:sp>
      <p:sp>
        <p:nvSpPr>
          <p:cNvPr id="5" name="Text 3"/>
          <p:cNvSpPr/>
          <p:nvPr/>
        </p:nvSpPr>
        <p:spPr>
          <a:xfrm>
            <a:off x="793790" y="3977997"/>
            <a:ext cx="13042821"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6" name="Text 4"/>
          <p:cNvSpPr/>
          <p:nvPr/>
        </p:nvSpPr>
        <p:spPr>
          <a:xfrm>
            <a:off x="793790" y="4596051"/>
            <a:ext cx="13042821"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7" name="Shape 5"/>
          <p:cNvSpPr/>
          <p:nvPr/>
        </p:nvSpPr>
        <p:spPr>
          <a:xfrm>
            <a:off x="793790" y="5214104"/>
            <a:ext cx="4196358" cy="2093714"/>
          </a:xfrm>
          <a:prstGeom prst="roundRect">
            <a:avLst>
              <a:gd name="adj" fmla="val 6988"/>
            </a:avLst>
          </a:prstGeom>
          <a:solidFill>
            <a:srgbClr val="FFFFFF"/>
          </a:solidFill>
          <a:ln w="30480">
            <a:solidFill>
              <a:srgbClr val="C5C7D2"/>
            </a:solidFill>
            <a:prstDash val="solid"/>
          </a:ln>
        </p:spPr>
        <p:txBody>
          <a:bodyPr/>
          <a:lstStyle/>
          <a:p>
            <a:endParaRPr lang="en-US"/>
          </a:p>
        </p:txBody>
      </p:sp>
      <p:pic>
        <p:nvPicPr>
          <p:cNvPr id="8" name="Image 0" descr="preencoded.png"/>
          <p:cNvPicPr>
            <a:picLocks noChangeAspect="1"/>
          </p:cNvPicPr>
          <p:nvPr/>
        </p:nvPicPr>
        <p:blipFill>
          <a:blip r:embed="rId3"/>
          <a:stretch>
            <a:fillRect/>
          </a:stretch>
        </p:blipFill>
        <p:spPr>
          <a:xfrm>
            <a:off x="763310" y="5214104"/>
            <a:ext cx="121920" cy="2093714"/>
          </a:xfrm>
          <a:prstGeom prst="rect">
            <a:avLst/>
          </a:prstGeom>
        </p:spPr>
      </p:pic>
      <p:sp>
        <p:nvSpPr>
          <p:cNvPr id="9" name="Text 6"/>
          <p:cNvSpPr/>
          <p:nvPr/>
        </p:nvSpPr>
        <p:spPr>
          <a:xfrm>
            <a:off x="1142524" y="547139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D3E44"/>
                </a:solidFill>
                <a:latin typeface="Montserrat Medium" pitchFamily="34" charset="0"/>
                <a:ea typeface="Montserrat Medium" pitchFamily="34" charset="-122"/>
                <a:cs typeface="Montserrat Medium" pitchFamily="34" charset="-120"/>
              </a:rPr>
              <a:t>The Choice</a:t>
            </a:r>
            <a:endParaRPr lang="en-US" sz="2200" dirty="0"/>
          </a:p>
        </p:txBody>
      </p:sp>
      <p:sp>
        <p:nvSpPr>
          <p:cNvPr id="10" name="Text 7"/>
          <p:cNvSpPr/>
          <p:nvPr/>
        </p:nvSpPr>
        <p:spPr>
          <a:xfrm>
            <a:off x="1142524" y="5961817"/>
            <a:ext cx="3590330" cy="1088708"/>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Why did God give us choice and not hardwire at least part of the process?</a:t>
            </a:r>
            <a:endParaRPr lang="en-US" sz="1750" dirty="0"/>
          </a:p>
        </p:txBody>
      </p:sp>
      <p:sp>
        <p:nvSpPr>
          <p:cNvPr id="11" name="Shape 8"/>
          <p:cNvSpPr/>
          <p:nvPr/>
        </p:nvSpPr>
        <p:spPr>
          <a:xfrm>
            <a:off x="5216962" y="5214104"/>
            <a:ext cx="4196358" cy="2093714"/>
          </a:xfrm>
          <a:prstGeom prst="roundRect">
            <a:avLst>
              <a:gd name="adj" fmla="val 6988"/>
            </a:avLst>
          </a:prstGeom>
          <a:solidFill>
            <a:srgbClr val="FFFFFF"/>
          </a:solidFill>
          <a:ln w="30480">
            <a:solidFill>
              <a:srgbClr val="C5C7D2"/>
            </a:solidFill>
            <a:prstDash val="solid"/>
          </a:ln>
        </p:spPr>
        <p:txBody>
          <a:bodyPr/>
          <a:lstStyle/>
          <a:p>
            <a:endParaRPr lang="en-US"/>
          </a:p>
        </p:txBody>
      </p:sp>
      <p:pic>
        <p:nvPicPr>
          <p:cNvPr id="12" name="Image 1" descr="preencoded.png"/>
          <p:cNvPicPr>
            <a:picLocks noChangeAspect="1"/>
          </p:cNvPicPr>
          <p:nvPr/>
        </p:nvPicPr>
        <p:blipFill>
          <a:blip r:embed="rId3"/>
          <a:stretch>
            <a:fillRect/>
          </a:stretch>
        </p:blipFill>
        <p:spPr>
          <a:xfrm>
            <a:off x="5186482" y="5214104"/>
            <a:ext cx="121920" cy="2093714"/>
          </a:xfrm>
          <a:prstGeom prst="rect">
            <a:avLst/>
          </a:prstGeom>
        </p:spPr>
      </p:pic>
      <p:sp>
        <p:nvSpPr>
          <p:cNvPr id="13" name="Text 9"/>
          <p:cNvSpPr/>
          <p:nvPr/>
        </p:nvSpPr>
        <p:spPr>
          <a:xfrm>
            <a:off x="5565696" y="547139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D3E44"/>
                </a:solidFill>
                <a:latin typeface="Montserrat Medium" pitchFamily="34" charset="0"/>
                <a:ea typeface="Montserrat Medium" pitchFamily="34" charset="-122"/>
                <a:cs typeface="Montserrat Medium" pitchFamily="34" charset="-120"/>
              </a:rPr>
              <a:t>The Wiring</a:t>
            </a:r>
            <a:endParaRPr lang="en-US" sz="2200" dirty="0"/>
          </a:p>
        </p:txBody>
      </p:sp>
      <p:sp>
        <p:nvSpPr>
          <p:cNvPr id="14" name="Text 10"/>
          <p:cNvSpPr/>
          <p:nvPr/>
        </p:nvSpPr>
        <p:spPr>
          <a:xfrm>
            <a:off x="5565696" y="5961817"/>
            <a:ext cx="3590330" cy="725805"/>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God created our biology to reinforce our choices.</a:t>
            </a:r>
            <a:endParaRPr lang="en-US" sz="1750" dirty="0"/>
          </a:p>
        </p:txBody>
      </p:sp>
      <p:sp>
        <p:nvSpPr>
          <p:cNvPr id="15" name="Shape 11"/>
          <p:cNvSpPr/>
          <p:nvPr/>
        </p:nvSpPr>
        <p:spPr>
          <a:xfrm>
            <a:off x="9640133" y="5214104"/>
            <a:ext cx="4196358" cy="2093714"/>
          </a:xfrm>
          <a:prstGeom prst="roundRect">
            <a:avLst>
              <a:gd name="adj" fmla="val 6988"/>
            </a:avLst>
          </a:prstGeom>
          <a:solidFill>
            <a:srgbClr val="FFFFFF"/>
          </a:solidFill>
          <a:ln w="30480">
            <a:solidFill>
              <a:srgbClr val="C5C7D2"/>
            </a:solidFill>
            <a:prstDash val="solid"/>
          </a:ln>
        </p:spPr>
        <p:txBody>
          <a:bodyPr/>
          <a:lstStyle/>
          <a:p>
            <a:endParaRPr lang="en-US"/>
          </a:p>
        </p:txBody>
      </p:sp>
      <p:pic>
        <p:nvPicPr>
          <p:cNvPr id="16" name="Image 2" descr="preencoded.png"/>
          <p:cNvPicPr>
            <a:picLocks noChangeAspect="1"/>
          </p:cNvPicPr>
          <p:nvPr/>
        </p:nvPicPr>
        <p:blipFill>
          <a:blip r:embed="rId3"/>
          <a:stretch>
            <a:fillRect/>
          </a:stretch>
        </p:blipFill>
        <p:spPr>
          <a:xfrm>
            <a:off x="9609653" y="5214104"/>
            <a:ext cx="121920" cy="2093714"/>
          </a:xfrm>
          <a:prstGeom prst="rect">
            <a:avLst/>
          </a:prstGeom>
        </p:spPr>
      </p:pic>
      <p:sp>
        <p:nvSpPr>
          <p:cNvPr id="17" name="Text 12"/>
          <p:cNvSpPr/>
          <p:nvPr/>
        </p:nvSpPr>
        <p:spPr>
          <a:xfrm>
            <a:off x="9988868" y="547139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D3E44"/>
                </a:solidFill>
                <a:latin typeface="Montserrat Medium" pitchFamily="34" charset="0"/>
                <a:ea typeface="Montserrat Medium" pitchFamily="34" charset="-122"/>
                <a:cs typeface="Montserrat Medium" pitchFamily="34" charset="-120"/>
              </a:rPr>
              <a:t>The Warning</a:t>
            </a:r>
            <a:endParaRPr lang="en-US" sz="2200" dirty="0"/>
          </a:p>
        </p:txBody>
      </p:sp>
      <p:sp>
        <p:nvSpPr>
          <p:cNvPr id="18" name="Text 13"/>
          <p:cNvSpPr/>
          <p:nvPr/>
        </p:nvSpPr>
        <p:spPr>
          <a:xfrm>
            <a:off x="9988868" y="5961817"/>
            <a:ext cx="3590330" cy="1088708"/>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Pitfalls are designed to rewire us for instant gratification — the enemy of perseverance.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Parsing: 14 Words, 120–160 Times</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God spends an extraordinary amount of language on perseverance. The primary word — </a:t>
            </a:r>
            <a:r>
              <a:rPr lang="en-US" sz="1750" b="1" dirty="0">
                <a:solidFill>
                  <a:srgbClr val="3D3E44"/>
                </a:solidFill>
                <a:latin typeface="Inter Light" pitchFamily="34" charset="0"/>
                <a:ea typeface="Inter Light" pitchFamily="34" charset="-122"/>
                <a:cs typeface="Inter Light" pitchFamily="34" charset="-120"/>
              </a:rPr>
              <a:t>ὑπομονή</a:t>
            </a:r>
            <a:r>
              <a:rPr lang="en-US" sz="1750" dirty="0">
                <a:solidFill>
                  <a:srgbClr val="3D3E44"/>
                </a:solidFill>
                <a:latin typeface="Inter Light" pitchFamily="34" charset="0"/>
                <a:ea typeface="Inter Light" pitchFamily="34" charset="-122"/>
                <a:cs typeface="Inter Light" pitchFamily="34" charset="-120"/>
              </a:rPr>
              <a:t> — means </a:t>
            </a:r>
            <a:r>
              <a:rPr lang="en-US" sz="1750" i="1" dirty="0">
                <a:solidFill>
                  <a:srgbClr val="3D3E44"/>
                </a:solidFill>
                <a:latin typeface="Inter Light" pitchFamily="34" charset="0"/>
                <a:ea typeface="Inter Light" pitchFamily="34" charset="-122"/>
                <a:cs typeface="Inter Light" pitchFamily="34" charset="-120"/>
              </a:rPr>
              <a:t>to remain under</a:t>
            </a:r>
            <a:r>
              <a:rPr lang="en-US" sz="1750" dirty="0">
                <a:solidFill>
                  <a:srgbClr val="3D3E44"/>
                </a:solidFill>
                <a:latin typeface="Inter Light" pitchFamily="34" charset="0"/>
                <a:ea typeface="Inter Light" pitchFamily="34" charset="-122"/>
                <a:cs typeface="Inter Light" pitchFamily="34" charset="-120"/>
              </a:rPr>
              <a:t>- but remain under what?</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019062"/>
            <a:ext cx="6106954"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Internal Struggle</a:t>
            </a:r>
            <a:endParaRPr lang="en-US" sz="4450" dirty="0"/>
          </a:p>
        </p:txBody>
      </p:sp>
      <p:sp>
        <p:nvSpPr>
          <p:cNvPr id="3" name="Text 1"/>
          <p:cNvSpPr/>
          <p:nvPr/>
        </p:nvSpPr>
        <p:spPr>
          <a:xfrm>
            <a:off x="793790" y="3181469"/>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The term </a:t>
            </a:r>
            <a:r>
              <a:rPr lang="en-US" sz="1750" b="1" dirty="0">
                <a:solidFill>
                  <a:srgbClr val="3D3E44"/>
                </a:solidFill>
                <a:latin typeface="Inter Light" pitchFamily="34" charset="0"/>
                <a:ea typeface="Inter Light" pitchFamily="34" charset="-122"/>
                <a:cs typeface="Inter Light" pitchFamily="34" charset="-120"/>
              </a:rPr>
              <a:t>θλῖψις</a:t>
            </a:r>
            <a:r>
              <a:rPr lang="en-US" sz="1750" dirty="0">
                <a:solidFill>
                  <a:srgbClr val="3D3E44"/>
                </a:solidFill>
                <a:latin typeface="Inter Light" pitchFamily="34" charset="0"/>
                <a:ea typeface="Inter Light" pitchFamily="34" charset="-122"/>
                <a:cs typeface="Inter Light" pitchFamily="34" charset="-120"/>
              </a:rPr>
              <a:t> refers to pressure, constriction, and a narrow place where every instinct says </a:t>
            </a:r>
            <a:r>
              <a:rPr lang="en-US" sz="1750" i="1" dirty="0">
                <a:solidFill>
                  <a:srgbClr val="3D3E44"/>
                </a:solidFill>
                <a:latin typeface="Inter Light" pitchFamily="34" charset="0"/>
                <a:ea typeface="Inter Light" pitchFamily="34" charset="-122"/>
                <a:cs typeface="Inter Light" pitchFamily="34" charset="-120"/>
              </a:rPr>
              <a:t>get out</a:t>
            </a:r>
            <a:r>
              <a:rPr lang="en-US" sz="1750" dirty="0">
                <a:solidFill>
                  <a:srgbClr val="3D3E44"/>
                </a:solidFill>
                <a:latin typeface="Inter Light" pitchFamily="34" charset="0"/>
                <a:ea typeface="Inter Light" pitchFamily="34" charset="-122"/>
                <a:cs typeface="Inter Light" pitchFamily="34" charset="-120"/>
              </a:rPr>
              <a:t>.</a:t>
            </a:r>
            <a:endParaRPr lang="en-US" sz="1750" dirty="0"/>
          </a:p>
        </p:txBody>
      </p:sp>
      <p:sp>
        <p:nvSpPr>
          <p:cNvPr id="4" name="Shape 2"/>
          <p:cNvSpPr/>
          <p:nvPr/>
        </p:nvSpPr>
        <p:spPr>
          <a:xfrm>
            <a:off x="793790" y="3799523"/>
            <a:ext cx="4196358" cy="2410897"/>
          </a:xfrm>
          <a:prstGeom prst="roundRect">
            <a:avLst>
              <a:gd name="adj" fmla="val 8468"/>
            </a:avLst>
          </a:prstGeom>
          <a:solidFill>
            <a:srgbClr val="EFF0F6"/>
          </a:solidFill>
          <a:ln w="7620">
            <a:solidFill>
              <a:srgbClr val="C5C7D2"/>
            </a:solidFill>
            <a:prstDash val="solid"/>
          </a:ln>
        </p:spPr>
        <p:txBody>
          <a:bodyPr/>
          <a:lstStyle/>
          <a:p>
            <a:endParaRPr lang="en-US"/>
          </a:p>
        </p:txBody>
      </p:sp>
      <p:sp>
        <p:nvSpPr>
          <p:cNvPr id="5" name="Text 3"/>
          <p:cNvSpPr/>
          <p:nvPr/>
        </p:nvSpPr>
        <p:spPr>
          <a:xfrm>
            <a:off x="1028224" y="403395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D3E44"/>
                </a:solidFill>
                <a:latin typeface="Montserrat Medium" pitchFamily="34" charset="0"/>
                <a:ea typeface="Montserrat Medium" pitchFamily="34" charset="-122"/>
                <a:cs typeface="Montserrat Medium" pitchFamily="34" charset="-120"/>
              </a:rPr>
              <a:t>The Situation</a:t>
            </a:r>
            <a:endParaRPr lang="en-US" sz="2200" dirty="0"/>
          </a:p>
        </p:txBody>
      </p:sp>
      <p:sp>
        <p:nvSpPr>
          <p:cNvPr id="6" name="Text 4"/>
          <p:cNvSpPr/>
          <p:nvPr/>
        </p:nvSpPr>
        <p:spPr>
          <a:xfrm>
            <a:off x="1028224" y="4524375"/>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This is the external tribulation, the pressure, constriction, and narrow place itself.</a:t>
            </a:r>
            <a:endParaRPr lang="en-US" sz="1750" dirty="0"/>
          </a:p>
        </p:txBody>
      </p:sp>
      <p:sp>
        <p:nvSpPr>
          <p:cNvPr id="7" name="Shape 5"/>
          <p:cNvSpPr/>
          <p:nvPr/>
        </p:nvSpPr>
        <p:spPr>
          <a:xfrm>
            <a:off x="5216962" y="3799523"/>
            <a:ext cx="4196358" cy="2410897"/>
          </a:xfrm>
          <a:prstGeom prst="roundRect">
            <a:avLst>
              <a:gd name="adj" fmla="val 8468"/>
            </a:avLst>
          </a:prstGeom>
          <a:solidFill>
            <a:srgbClr val="EFF0F6"/>
          </a:solidFill>
          <a:ln w="7620">
            <a:solidFill>
              <a:srgbClr val="C5C7D2"/>
            </a:solidFill>
            <a:prstDash val="solid"/>
          </a:ln>
        </p:spPr>
        <p:txBody>
          <a:bodyPr/>
          <a:lstStyle/>
          <a:p>
            <a:endParaRPr lang="en-US"/>
          </a:p>
        </p:txBody>
      </p:sp>
      <p:sp>
        <p:nvSpPr>
          <p:cNvPr id="8" name="Text 6"/>
          <p:cNvSpPr/>
          <p:nvPr/>
        </p:nvSpPr>
        <p:spPr>
          <a:xfrm>
            <a:off x="5451396" y="4033957"/>
            <a:ext cx="3098363" cy="354330"/>
          </a:xfrm>
          <a:prstGeom prst="rect">
            <a:avLst/>
          </a:prstGeom>
          <a:noFill/>
          <a:ln/>
        </p:spPr>
        <p:txBody>
          <a:bodyPr wrap="none" lIns="0" tIns="0" rIns="0" bIns="0" rtlCol="0" anchor="t"/>
          <a:lstStyle/>
          <a:p>
            <a:pPr marL="0" indent="0" algn="l">
              <a:lnSpc>
                <a:spcPts val="2750"/>
              </a:lnSpc>
              <a:buNone/>
            </a:pPr>
            <a:r>
              <a:rPr lang="en-US" sz="2200" dirty="0">
                <a:solidFill>
                  <a:srgbClr val="3D3E44"/>
                </a:solidFill>
                <a:latin typeface="Montserrat Medium" pitchFamily="34" charset="0"/>
                <a:ea typeface="Montserrat Medium" pitchFamily="34" charset="-122"/>
                <a:cs typeface="Montserrat Medium" pitchFamily="34" charset="-120"/>
              </a:rPr>
              <a:t>Our Internal Reaction</a:t>
            </a:r>
            <a:endParaRPr lang="en-US" sz="2200" dirty="0"/>
          </a:p>
        </p:txBody>
      </p:sp>
      <p:sp>
        <p:nvSpPr>
          <p:cNvPr id="9" name="Text 7"/>
          <p:cNvSpPr/>
          <p:nvPr/>
        </p:nvSpPr>
        <p:spPr>
          <a:xfrm>
            <a:off x="5451396" y="4524375"/>
            <a:ext cx="3727490" cy="1451610"/>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Panic comes from within, not from the situation itself. The problem is our internal reaction to confinement and restriction.</a:t>
            </a:r>
            <a:endParaRPr lang="en-US" sz="1750" dirty="0"/>
          </a:p>
        </p:txBody>
      </p:sp>
      <p:sp>
        <p:nvSpPr>
          <p:cNvPr id="10" name="Shape 8"/>
          <p:cNvSpPr/>
          <p:nvPr/>
        </p:nvSpPr>
        <p:spPr>
          <a:xfrm>
            <a:off x="9640133" y="3799523"/>
            <a:ext cx="4196358" cy="2410897"/>
          </a:xfrm>
          <a:prstGeom prst="roundRect">
            <a:avLst>
              <a:gd name="adj" fmla="val 8468"/>
            </a:avLst>
          </a:prstGeom>
          <a:solidFill>
            <a:srgbClr val="EFF0F6"/>
          </a:solidFill>
          <a:ln w="7620">
            <a:solidFill>
              <a:srgbClr val="C5C7D2"/>
            </a:solidFill>
            <a:prstDash val="solid"/>
          </a:ln>
        </p:spPr>
        <p:txBody>
          <a:bodyPr/>
          <a:lstStyle/>
          <a:p>
            <a:endParaRPr lang="en-US"/>
          </a:p>
        </p:txBody>
      </p:sp>
      <p:sp>
        <p:nvSpPr>
          <p:cNvPr id="11" name="Text 9"/>
          <p:cNvSpPr/>
          <p:nvPr/>
        </p:nvSpPr>
        <p:spPr>
          <a:xfrm>
            <a:off x="9874568" y="403395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D3E44"/>
                </a:solidFill>
                <a:latin typeface="Montserrat Medium" pitchFamily="34" charset="0"/>
                <a:ea typeface="Montserrat Medium" pitchFamily="34" charset="-122"/>
                <a:cs typeface="Montserrat Medium" pitchFamily="34" charset="-120"/>
              </a:rPr>
              <a:t>The Training</a:t>
            </a:r>
            <a:endParaRPr lang="en-US" sz="2200" dirty="0"/>
          </a:p>
        </p:txBody>
      </p:sp>
      <p:sp>
        <p:nvSpPr>
          <p:cNvPr id="12" name="Text 10"/>
          <p:cNvSpPr/>
          <p:nvPr/>
        </p:nvSpPr>
        <p:spPr>
          <a:xfrm>
            <a:off x="9874568" y="4524375"/>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We learn to handle pressure by staying under it and being trained by it.</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455658"/>
            <a:ext cx="6507242"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Cost of Confession</a:t>
            </a:r>
            <a:endParaRPr lang="en-US" sz="4450" dirty="0"/>
          </a:p>
        </p:txBody>
      </p:sp>
      <p:sp>
        <p:nvSpPr>
          <p:cNvPr id="3" name="Text 1"/>
          <p:cNvSpPr/>
          <p:nvPr/>
        </p:nvSpPr>
        <p:spPr>
          <a:xfrm>
            <a:off x="793790" y="2618065"/>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3D3E44"/>
                </a:solidFill>
                <a:latin typeface="Inter Light" pitchFamily="34" charset="0"/>
                <a:ea typeface="Inter Light" pitchFamily="34" charset="-122"/>
                <a:cs typeface="Inter Light" pitchFamily="34" charset="-120"/>
              </a:rPr>
              <a:t>Two powerful examples of perseverance under ultimate pressure:</a:t>
            </a:r>
            <a:endParaRPr lang="en-US" sz="1750" dirty="0"/>
          </a:p>
        </p:txBody>
      </p:sp>
      <p:sp>
        <p:nvSpPr>
          <p:cNvPr id="4" name="Text 2"/>
          <p:cNvSpPr/>
          <p:nvPr/>
        </p:nvSpPr>
        <p:spPr>
          <a:xfrm>
            <a:off x="793790" y="3462933"/>
            <a:ext cx="3354586"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THE MARTYR'S CHOICE</a:t>
            </a:r>
            <a:endParaRPr lang="en-US" sz="2200" dirty="0"/>
          </a:p>
        </p:txBody>
      </p:sp>
      <p:sp>
        <p:nvSpPr>
          <p:cNvPr id="5" name="Text 3"/>
          <p:cNvSpPr/>
          <p:nvPr/>
        </p:nvSpPr>
        <p:spPr>
          <a:xfrm>
            <a:off x="793790" y="4044077"/>
            <a:ext cx="6244709" cy="1247299"/>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Could offer incense to Caesar and pretend</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Could return to serving Christ afterward</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But our confession means something</a:t>
            </a:r>
            <a:endParaRPr lang="en-US" sz="1750" dirty="0"/>
          </a:p>
        </p:txBody>
      </p:sp>
      <p:sp>
        <p:nvSpPr>
          <p:cNvPr id="6" name="Text 4"/>
          <p:cNvSpPr/>
          <p:nvPr/>
        </p:nvSpPr>
        <p:spPr>
          <a:xfrm>
            <a:off x="7599521" y="346293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CHRIST'S CHOICE</a:t>
            </a:r>
            <a:endParaRPr lang="en-US" sz="2200" dirty="0"/>
          </a:p>
        </p:txBody>
      </p:sp>
      <p:sp>
        <p:nvSpPr>
          <p:cNvPr id="7" name="Text 5"/>
          <p:cNvSpPr/>
          <p:nvPr/>
        </p:nvSpPr>
        <p:spPr>
          <a:xfrm>
            <a:off x="7599521" y="4044077"/>
            <a:ext cx="6244709" cy="1247299"/>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Could have turned off all pain during torture</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Could have justified it: "I'm still dying for them"</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But He endured the full weight of suffering</a:t>
            </a:r>
            <a:endParaRPr lang="en-US" sz="1750" dirty="0"/>
          </a:p>
        </p:txBody>
      </p:sp>
      <p:sp>
        <p:nvSpPr>
          <p:cNvPr id="8" name="Text 6"/>
          <p:cNvSpPr/>
          <p:nvPr/>
        </p:nvSpPr>
        <p:spPr>
          <a:xfrm>
            <a:off x="793790" y="5710833"/>
            <a:ext cx="13042821" cy="1062990"/>
          </a:xfrm>
          <a:prstGeom prst="rect">
            <a:avLst/>
          </a:prstGeom>
          <a:noFill/>
          <a:ln/>
        </p:spPr>
        <p:txBody>
          <a:bodyPr wrap="square" lIns="0" tIns="0" rIns="0" bIns="0" rtlCol="0" anchor="t"/>
          <a:lstStyle/>
          <a:p>
            <a:pPr marL="0" indent="0" algn="l">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How do you develop the perseverance?  By staying under prior tribulation and learning how to deal with the anxiety and panic it produces by trusting in the Lord and casting our cares upon Him.</a:t>
            </a:r>
            <a:endParaRPr lang="en-US"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98897"/>
            <a:ext cx="10555367" cy="708779"/>
          </a:xfrm>
          <a:prstGeom prst="rect">
            <a:avLst/>
          </a:prstGeom>
          <a:noFill/>
          <a:ln/>
        </p:spPr>
        <p:txBody>
          <a:bodyPr wrap="none" lIns="0" tIns="0" rIns="0" bIns="0" rtlCol="0" anchor="t"/>
          <a:lstStyle/>
          <a:p>
            <a:pPr marL="0" indent="0" algn="l">
              <a:lnSpc>
                <a:spcPts val="5550"/>
              </a:lnSpc>
              <a:buNone/>
            </a:pPr>
            <a:r>
              <a:rPr lang="en-US" sz="4450" dirty="0">
                <a:solidFill>
                  <a:srgbClr val="74767D"/>
                </a:solidFill>
                <a:latin typeface="Montserrat Medium" pitchFamily="34" charset="0"/>
                <a:ea typeface="Montserrat Medium" pitchFamily="34" charset="-122"/>
                <a:cs typeface="Montserrat Medium" pitchFamily="34" charset="-120"/>
              </a:rPr>
              <a:t>The Other 13 Words for Perseverance</a:t>
            </a:r>
            <a:endParaRPr lang="en-US" sz="4450" dirty="0"/>
          </a:p>
        </p:txBody>
      </p:sp>
      <p:sp>
        <p:nvSpPr>
          <p:cNvPr id="3" name="Text 1"/>
          <p:cNvSpPr/>
          <p:nvPr/>
        </p:nvSpPr>
        <p:spPr>
          <a:xfrm>
            <a:off x="793790" y="1861304"/>
            <a:ext cx="13042821" cy="5669280"/>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μακροθυμία</a:t>
            </a:r>
            <a:r>
              <a:rPr lang="en-US" sz="1750" dirty="0">
                <a:solidFill>
                  <a:srgbClr val="3D3E44"/>
                </a:solidFill>
                <a:latin typeface="Inter Light" pitchFamily="34" charset="0"/>
                <a:ea typeface="Inter Light" pitchFamily="34" charset="-122"/>
                <a:cs typeface="Inter Light" pitchFamily="34" charset="-120"/>
              </a:rPr>
              <a:t>: Adds patience toward difficult people, not just circumstances.</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προσκαρτερέω</a:t>
            </a:r>
            <a:r>
              <a:rPr lang="en-US" sz="1750" dirty="0">
                <a:solidFill>
                  <a:srgbClr val="3D3E44"/>
                </a:solidFill>
                <a:latin typeface="Inter Light" pitchFamily="34" charset="0"/>
                <a:ea typeface="Inter Light" pitchFamily="34" charset="-122"/>
                <a:cs typeface="Inter Light" pitchFamily="34" charset="-120"/>
              </a:rPr>
              <a:t>: Adds intentional devotion and persistence in practice (you keep showing up).</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ἐπιμένω</a:t>
            </a:r>
            <a:r>
              <a:rPr lang="en-US" sz="1750" dirty="0">
                <a:solidFill>
                  <a:srgbClr val="3D3E44"/>
                </a:solidFill>
                <a:latin typeface="Inter Light" pitchFamily="34" charset="0"/>
                <a:ea typeface="Inter Light" pitchFamily="34" charset="-122"/>
                <a:cs typeface="Inter Light" pitchFamily="34" charset="-120"/>
              </a:rPr>
              <a:t>: Adds continuing in a state or path over time (staying in something).</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μένω</a:t>
            </a:r>
            <a:r>
              <a:rPr lang="en-US" sz="1750" dirty="0">
                <a:solidFill>
                  <a:srgbClr val="3D3E44"/>
                </a:solidFill>
                <a:latin typeface="Inter Light" pitchFamily="34" charset="0"/>
                <a:ea typeface="Inter Light" pitchFamily="34" charset="-122"/>
                <a:cs typeface="Inter Light" pitchFamily="34" charset="-120"/>
              </a:rPr>
              <a:t>: Adds abiding or remaining as a settled condition, not just enduring pressure.</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στήκω</a:t>
            </a:r>
            <a:r>
              <a:rPr lang="en-US" sz="1750" dirty="0">
                <a:solidFill>
                  <a:srgbClr val="3D3E44"/>
                </a:solidFill>
                <a:latin typeface="Inter Light" pitchFamily="34" charset="0"/>
                <a:ea typeface="Inter Light" pitchFamily="34" charset="-122"/>
                <a:cs typeface="Inter Light" pitchFamily="34" charset="-120"/>
              </a:rPr>
              <a:t>: Adds standing firm in position, resisting movement or compromise.</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ἀνέχω</a:t>
            </a:r>
            <a:r>
              <a:rPr lang="en-US" sz="1750" dirty="0">
                <a:solidFill>
                  <a:srgbClr val="3D3E44"/>
                </a:solidFill>
                <a:latin typeface="Inter Light" pitchFamily="34" charset="0"/>
                <a:ea typeface="Inter Light" pitchFamily="34" charset="-122"/>
                <a:cs typeface="Inter Light" pitchFamily="34" charset="-120"/>
              </a:rPr>
              <a:t>: Adds bearing with others, tolerating friction relationally.</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ὑποφέρω</a:t>
            </a:r>
            <a:r>
              <a:rPr lang="en-US" sz="1750" dirty="0">
                <a:solidFill>
                  <a:srgbClr val="3D3E44"/>
                </a:solidFill>
                <a:latin typeface="Inter Light" pitchFamily="34" charset="0"/>
                <a:ea typeface="Inter Light" pitchFamily="34" charset="-122"/>
                <a:cs typeface="Inter Light" pitchFamily="34" charset="-120"/>
              </a:rPr>
              <a:t>: Adds carrying a burden under strain, emphasizing weight-bearing.</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καρτερέω</a:t>
            </a:r>
            <a:r>
              <a:rPr lang="en-US" sz="1750" dirty="0">
                <a:solidFill>
                  <a:srgbClr val="3D3E44"/>
                </a:solidFill>
                <a:latin typeface="Inter Light" pitchFamily="34" charset="0"/>
                <a:ea typeface="Inter Light" pitchFamily="34" charset="-122"/>
                <a:cs typeface="Inter Light" pitchFamily="34" charset="-120"/>
              </a:rPr>
              <a:t>: Adds inner toughness/fortitude, a strengthened resolve.</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ἀγωνίζομαι</a:t>
            </a:r>
            <a:r>
              <a:rPr lang="en-US" sz="1750" dirty="0">
                <a:solidFill>
                  <a:srgbClr val="3D3E44"/>
                </a:solidFill>
                <a:latin typeface="Inter Light" pitchFamily="34" charset="0"/>
                <a:ea typeface="Inter Light" pitchFamily="34" charset="-122"/>
                <a:cs typeface="Inter Light" pitchFamily="34" charset="-120"/>
              </a:rPr>
              <a:t>: Adds active striving or struggle, not passive endurance.</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τηρέω</a:t>
            </a:r>
            <a:r>
              <a:rPr lang="en-US" sz="1750" dirty="0">
                <a:solidFill>
                  <a:srgbClr val="3D3E44"/>
                </a:solidFill>
                <a:latin typeface="Inter Light" pitchFamily="34" charset="0"/>
                <a:ea typeface="Inter Light" pitchFamily="34" charset="-122"/>
                <a:cs typeface="Inter Light" pitchFamily="34" charset="-120"/>
              </a:rPr>
              <a:t>: Adds maintaining/guarding something over time (holding a standard).</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κρατέω</a:t>
            </a:r>
            <a:r>
              <a:rPr lang="en-US" sz="1750" dirty="0">
                <a:solidFill>
                  <a:srgbClr val="3D3E44"/>
                </a:solidFill>
                <a:latin typeface="Inter Light" pitchFamily="34" charset="0"/>
                <a:ea typeface="Inter Light" pitchFamily="34" charset="-122"/>
                <a:cs typeface="Inter Light" pitchFamily="34" charset="-120"/>
              </a:rPr>
              <a:t>: Adds gripping tightly so as not to lose, forceful retention.</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κατέχω</a:t>
            </a:r>
            <a:r>
              <a:rPr lang="en-US" sz="1750" dirty="0">
                <a:solidFill>
                  <a:srgbClr val="3D3E44"/>
                </a:solidFill>
                <a:latin typeface="Inter Light" pitchFamily="34" charset="0"/>
                <a:ea typeface="Inter Light" pitchFamily="34" charset="-122"/>
                <a:cs typeface="Inter Light" pitchFamily="34" charset="-120"/>
              </a:rPr>
              <a:t>: Adds holding fast/retaining firmly, often internal or doctrinal grip.</a:t>
            </a:r>
            <a:endParaRPr lang="en-US" sz="1750" dirty="0"/>
          </a:p>
          <a:p>
            <a:pPr marL="342900" indent="-342900" algn="l">
              <a:lnSpc>
                <a:spcPts val="2850"/>
              </a:lnSpc>
              <a:buSzPct val="100000"/>
              <a:buChar char="•"/>
            </a:pPr>
            <a:r>
              <a:rPr lang="en-US" sz="1750" b="1" dirty="0">
                <a:solidFill>
                  <a:srgbClr val="3D3E44"/>
                </a:solidFill>
                <a:latin typeface="Inter Light" pitchFamily="34" charset="0"/>
                <a:ea typeface="Inter Light" pitchFamily="34" charset="-122"/>
                <a:cs typeface="Inter Light" pitchFamily="34" charset="-120"/>
              </a:rPr>
              <a:t>βεβαιόω / βέβαιος</a:t>
            </a:r>
            <a:r>
              <a:rPr lang="en-US" sz="1750" dirty="0">
                <a:solidFill>
                  <a:srgbClr val="3D3E44"/>
                </a:solidFill>
                <a:latin typeface="Inter Light" pitchFamily="34" charset="0"/>
                <a:ea typeface="Inter Light" pitchFamily="34" charset="-122"/>
                <a:cs typeface="Inter Light" pitchFamily="34" charset="-120"/>
              </a:rPr>
              <a:t>: Adds firmness/established stability, the result of perseverance.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28769"/>
            <a:ext cx="5103614" cy="637937"/>
          </a:xfrm>
          <a:prstGeom prst="rect">
            <a:avLst/>
          </a:prstGeom>
          <a:noFill/>
          <a:ln/>
        </p:spPr>
        <p:txBody>
          <a:bodyPr wrap="none" lIns="0" tIns="0" rIns="0" bIns="0" rtlCol="0" anchor="t"/>
          <a:lstStyle/>
          <a:p>
            <a:pPr marL="0" indent="0" algn="l">
              <a:lnSpc>
                <a:spcPts val="5000"/>
              </a:lnSpc>
              <a:buNone/>
            </a:pPr>
            <a:r>
              <a:rPr lang="en-US" sz="4000" dirty="0">
                <a:solidFill>
                  <a:srgbClr val="74767D"/>
                </a:solidFill>
                <a:latin typeface="Montserrat Medium" pitchFamily="34" charset="0"/>
                <a:ea typeface="Montserrat Medium" pitchFamily="34" charset="-122"/>
                <a:cs typeface="Montserrat Medium" pitchFamily="34" charset="-120"/>
              </a:rPr>
              <a:t>The Purpose</a:t>
            </a:r>
            <a:endParaRPr lang="en-US" sz="4000" dirty="0"/>
          </a:p>
        </p:txBody>
      </p:sp>
      <p:pic>
        <p:nvPicPr>
          <p:cNvPr id="3" name="Image 0" descr="preencoded.png"/>
          <p:cNvPicPr>
            <a:picLocks noChangeAspect="1"/>
          </p:cNvPicPr>
          <p:nvPr/>
        </p:nvPicPr>
        <p:blipFill>
          <a:blip r:embed="rId3"/>
          <a:stretch>
            <a:fillRect/>
          </a:stretch>
        </p:blipFill>
        <p:spPr>
          <a:xfrm>
            <a:off x="793790" y="1748909"/>
            <a:ext cx="5645110" cy="5645110"/>
          </a:xfrm>
          <a:prstGeom prst="rect">
            <a:avLst/>
          </a:prstGeom>
        </p:spPr>
      </p:pic>
      <p:pic>
        <p:nvPicPr>
          <p:cNvPr id="4" name="Image 1" descr="preencoded.png"/>
          <p:cNvPicPr>
            <a:picLocks noChangeAspect="1"/>
          </p:cNvPicPr>
          <p:nvPr/>
        </p:nvPicPr>
        <p:blipFill>
          <a:blip r:embed="rId4"/>
          <a:stretch>
            <a:fillRect/>
          </a:stretch>
        </p:blipFill>
        <p:spPr>
          <a:xfrm>
            <a:off x="793790" y="1748909"/>
            <a:ext cx="5645110" cy="5645110"/>
          </a:xfrm>
          <a:prstGeom prst="rect">
            <a:avLst/>
          </a:prstGeom>
        </p:spPr>
      </p:pic>
      <p:sp>
        <p:nvSpPr>
          <p:cNvPr id="5" name="Text 1"/>
          <p:cNvSpPr/>
          <p:nvPr/>
        </p:nvSpPr>
        <p:spPr>
          <a:xfrm>
            <a:off x="7571780" y="3082885"/>
            <a:ext cx="4082891" cy="510302"/>
          </a:xfrm>
          <a:prstGeom prst="rect">
            <a:avLst/>
          </a:prstGeom>
          <a:noFill/>
          <a:ln/>
        </p:spPr>
        <p:txBody>
          <a:bodyPr wrap="none" lIns="0" tIns="0" rIns="0" bIns="0" rtlCol="0" anchor="t"/>
          <a:lstStyle/>
          <a:p>
            <a:pPr marL="0" indent="0" algn="l">
              <a:lnSpc>
                <a:spcPts val="4000"/>
              </a:lnSpc>
              <a:buNone/>
            </a:pPr>
            <a:r>
              <a:rPr lang="en-US" sz="3200" dirty="0">
                <a:solidFill>
                  <a:srgbClr val="74767D"/>
                </a:solidFill>
                <a:latin typeface="Montserrat Medium" pitchFamily="34" charset="0"/>
                <a:ea typeface="Montserrat Medium" pitchFamily="34" charset="-122"/>
                <a:cs typeface="Montserrat Medium" pitchFamily="34" charset="-120"/>
              </a:rPr>
              <a:t>No Shortcuts</a:t>
            </a:r>
            <a:endParaRPr lang="en-US" sz="3200" dirty="0"/>
          </a:p>
        </p:txBody>
      </p:sp>
      <p:sp>
        <p:nvSpPr>
          <p:cNvPr id="6" name="Text 2"/>
          <p:cNvSpPr/>
          <p:nvPr/>
        </p:nvSpPr>
        <p:spPr>
          <a:xfrm>
            <a:off x="7571780" y="3776901"/>
            <a:ext cx="6272451" cy="930831"/>
          </a:xfrm>
          <a:prstGeom prst="rect">
            <a:avLst/>
          </a:prstGeom>
          <a:noFill/>
          <a:ln/>
        </p:spPr>
        <p:txBody>
          <a:bodyPr wrap="square" lIns="0" tIns="0" rIns="0" bIns="0" rtlCol="0" anchor="t"/>
          <a:lstStyle/>
          <a:p>
            <a:pPr marL="0" indent="0" algn="l">
              <a:lnSpc>
                <a:spcPts val="2400"/>
              </a:lnSpc>
              <a:buNone/>
            </a:pPr>
            <a:r>
              <a:rPr lang="en-US" sz="1600" dirty="0">
                <a:solidFill>
                  <a:srgbClr val="3D3E44"/>
                </a:solidFill>
                <a:latin typeface="Inter Light" pitchFamily="34" charset="0"/>
                <a:ea typeface="Inter Light" pitchFamily="34" charset="-122"/>
                <a:cs typeface="Inter Light" pitchFamily="34" charset="-120"/>
              </a:rPr>
              <a:t>Perseverance in all aspects of Christian life produces traits that are </a:t>
            </a:r>
            <a:r>
              <a:rPr lang="en-US" sz="1600" b="1" dirty="0">
                <a:solidFill>
                  <a:srgbClr val="3D3E44"/>
                </a:solidFill>
                <a:latin typeface="Inter Light" pitchFamily="34" charset="0"/>
                <a:ea typeface="Inter Light" pitchFamily="34" charset="-122"/>
                <a:cs typeface="Inter Light" pitchFamily="34" charset="-120"/>
              </a:rPr>
              <a:t>impossible without it</a:t>
            </a:r>
            <a:r>
              <a:rPr lang="en-US" sz="1600" dirty="0">
                <a:solidFill>
                  <a:srgbClr val="3D3E44"/>
                </a:solidFill>
                <a:latin typeface="Inter Light" pitchFamily="34" charset="0"/>
                <a:ea typeface="Inter Light" pitchFamily="34" charset="-122"/>
                <a:cs typeface="Inter Light" pitchFamily="34" charset="-120"/>
              </a:rPr>
              <a:t>. Christ wants a bride suitable for Him — and that is what our growth is supposed to produce.</a:t>
            </a:r>
            <a:endParaRPr lang="en-US" sz="1600" dirty="0"/>
          </a:p>
        </p:txBody>
      </p:sp>
      <p:sp>
        <p:nvSpPr>
          <p:cNvPr id="7" name="Shape 3"/>
          <p:cNvSpPr/>
          <p:nvPr/>
        </p:nvSpPr>
        <p:spPr>
          <a:xfrm>
            <a:off x="7571780" y="4914424"/>
            <a:ext cx="6272451" cy="1122521"/>
          </a:xfrm>
          <a:prstGeom prst="roundRect">
            <a:avLst>
              <a:gd name="adj" fmla="val 16368"/>
            </a:avLst>
          </a:prstGeom>
          <a:solidFill>
            <a:srgbClr val="D0D2E2"/>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7775853" y="5219462"/>
            <a:ext cx="255151" cy="204073"/>
          </a:xfrm>
          <a:prstGeom prst="rect">
            <a:avLst/>
          </a:prstGeom>
        </p:spPr>
      </p:pic>
      <p:sp>
        <p:nvSpPr>
          <p:cNvPr id="9" name="Text 4"/>
          <p:cNvSpPr/>
          <p:nvPr/>
        </p:nvSpPr>
        <p:spPr>
          <a:xfrm>
            <a:off x="8235077" y="5149096"/>
            <a:ext cx="5405080" cy="620554"/>
          </a:xfrm>
          <a:prstGeom prst="rect">
            <a:avLst/>
          </a:prstGeom>
          <a:noFill/>
          <a:ln/>
        </p:spPr>
        <p:txBody>
          <a:bodyPr wrap="square" lIns="0" tIns="0" rIns="0" bIns="0" rtlCol="0" anchor="t"/>
          <a:lstStyle/>
          <a:p>
            <a:pPr marL="0" indent="0" algn="l">
              <a:lnSpc>
                <a:spcPts val="2400"/>
              </a:lnSpc>
              <a:buNone/>
            </a:pPr>
            <a:r>
              <a:rPr lang="en-US" sz="1600" dirty="0">
                <a:solidFill>
                  <a:srgbClr val="000000"/>
                </a:solidFill>
                <a:latin typeface="Inter Light" pitchFamily="34" charset="0"/>
                <a:ea typeface="Inter Light" pitchFamily="34" charset="-122"/>
                <a:cs typeface="Inter Light" pitchFamily="34" charset="-120"/>
              </a:rPr>
              <a:t>"There are no shortcuts to true growth in Christ. That's why we need to be aware of the pitfalls that offer them."</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74132"/>
            <a:ext cx="8356878" cy="566976"/>
          </a:xfrm>
          <a:prstGeom prst="rect">
            <a:avLst/>
          </a:prstGeom>
          <a:noFill/>
          <a:ln/>
        </p:spPr>
        <p:txBody>
          <a:bodyPr wrap="none" lIns="0" tIns="0" rIns="0" bIns="0" rtlCol="0" anchor="t"/>
          <a:lstStyle/>
          <a:p>
            <a:pPr marL="0" indent="0" algn="l">
              <a:lnSpc>
                <a:spcPts val="4450"/>
              </a:lnSpc>
              <a:buNone/>
            </a:pPr>
            <a:r>
              <a:rPr lang="en-US" sz="3550" dirty="0">
                <a:solidFill>
                  <a:srgbClr val="74767D"/>
                </a:solidFill>
                <a:latin typeface="Montserrat Medium" pitchFamily="34" charset="0"/>
                <a:ea typeface="Montserrat Medium" pitchFamily="34" charset="-122"/>
                <a:cs typeface="Montserrat Medium" pitchFamily="34" charset="-120"/>
              </a:rPr>
              <a:t>The Five Mechanisms God Designed</a:t>
            </a:r>
            <a:endParaRPr lang="en-US" sz="3550" dirty="0"/>
          </a:p>
        </p:txBody>
      </p:sp>
      <p:sp>
        <p:nvSpPr>
          <p:cNvPr id="3" name="Shape 1"/>
          <p:cNvSpPr/>
          <p:nvPr/>
        </p:nvSpPr>
        <p:spPr>
          <a:xfrm>
            <a:off x="793790" y="1531382"/>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4" name="Shape 2"/>
          <p:cNvSpPr/>
          <p:nvPr/>
        </p:nvSpPr>
        <p:spPr>
          <a:xfrm>
            <a:off x="816650" y="1554242"/>
            <a:ext cx="725805" cy="1042988"/>
          </a:xfrm>
          <a:prstGeom prst="roundRect">
            <a:avLst>
              <a:gd name="adj" fmla="val 18722"/>
            </a:avLst>
          </a:prstGeom>
          <a:solidFill>
            <a:srgbClr val="EFF0F6"/>
          </a:solidFill>
          <a:ln/>
        </p:spPr>
        <p:txBody>
          <a:bodyPr/>
          <a:lstStyle/>
          <a:p>
            <a:endParaRPr lang="en-US"/>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9654" y="1939528"/>
            <a:ext cx="272177" cy="272177"/>
          </a:xfrm>
          <a:prstGeom prst="rect">
            <a:avLst/>
          </a:prstGeom>
        </p:spPr>
      </p:pic>
      <p:sp>
        <p:nvSpPr>
          <p:cNvPr id="6" name="Text 3"/>
          <p:cNvSpPr/>
          <p:nvPr/>
        </p:nvSpPr>
        <p:spPr>
          <a:xfrm>
            <a:off x="1687592" y="1735693"/>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NEUROPLASTICITY</a:t>
            </a:r>
            <a:endParaRPr lang="en-US" sz="1750" dirty="0"/>
          </a:p>
        </p:txBody>
      </p:sp>
      <p:sp>
        <p:nvSpPr>
          <p:cNvPr id="7" name="Text 4"/>
          <p:cNvSpPr/>
          <p:nvPr/>
        </p:nvSpPr>
        <p:spPr>
          <a:xfrm>
            <a:off x="1687592" y="2106216"/>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Strengthening active pathways, weakening unused ones through experience</a:t>
            </a:r>
            <a:endParaRPr lang="en-US" sz="1400" dirty="0"/>
          </a:p>
        </p:txBody>
      </p:sp>
      <p:sp>
        <p:nvSpPr>
          <p:cNvPr id="8" name="Shape 5"/>
          <p:cNvSpPr/>
          <p:nvPr/>
        </p:nvSpPr>
        <p:spPr>
          <a:xfrm>
            <a:off x="793790" y="2765227"/>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9" name="Shape 6"/>
          <p:cNvSpPr/>
          <p:nvPr/>
        </p:nvSpPr>
        <p:spPr>
          <a:xfrm>
            <a:off x="816650" y="2788087"/>
            <a:ext cx="725805" cy="1042988"/>
          </a:xfrm>
          <a:prstGeom prst="roundRect">
            <a:avLst>
              <a:gd name="adj" fmla="val 18722"/>
            </a:avLst>
          </a:prstGeom>
          <a:solidFill>
            <a:srgbClr val="EFF0F6"/>
          </a:solidFill>
          <a:ln/>
        </p:spPr>
        <p:txBody>
          <a:bodyPr/>
          <a:lstStyle/>
          <a:p>
            <a:endParaRPr lang="en-US"/>
          </a:p>
        </p:txBody>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9654" y="3173373"/>
            <a:ext cx="272177" cy="272177"/>
          </a:xfrm>
          <a:prstGeom prst="rect">
            <a:avLst/>
          </a:prstGeom>
        </p:spPr>
      </p:pic>
      <p:sp>
        <p:nvSpPr>
          <p:cNvPr id="11" name="Text 7"/>
          <p:cNvSpPr/>
          <p:nvPr/>
        </p:nvSpPr>
        <p:spPr>
          <a:xfrm>
            <a:off x="1687592" y="2969538"/>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MYELINATION</a:t>
            </a:r>
            <a:endParaRPr lang="en-US" sz="1750" dirty="0"/>
          </a:p>
        </p:txBody>
      </p:sp>
      <p:sp>
        <p:nvSpPr>
          <p:cNvPr id="12" name="Text 8"/>
          <p:cNvSpPr/>
          <p:nvPr/>
        </p:nvSpPr>
        <p:spPr>
          <a:xfrm>
            <a:off x="1687592" y="3340060"/>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Insulation of neurons makes practiced behaviors faster and more automatic</a:t>
            </a:r>
            <a:endParaRPr lang="en-US" sz="1400" dirty="0"/>
          </a:p>
        </p:txBody>
      </p:sp>
      <p:sp>
        <p:nvSpPr>
          <p:cNvPr id="13" name="Shape 9"/>
          <p:cNvSpPr/>
          <p:nvPr/>
        </p:nvSpPr>
        <p:spPr>
          <a:xfrm>
            <a:off x="793790" y="3999071"/>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14" name="Shape 10"/>
          <p:cNvSpPr/>
          <p:nvPr/>
        </p:nvSpPr>
        <p:spPr>
          <a:xfrm>
            <a:off x="816650" y="4021931"/>
            <a:ext cx="725805" cy="1042988"/>
          </a:xfrm>
          <a:prstGeom prst="roundRect">
            <a:avLst>
              <a:gd name="adj" fmla="val 18722"/>
            </a:avLst>
          </a:prstGeom>
          <a:solidFill>
            <a:srgbClr val="EFF0F6"/>
          </a:solidFill>
          <a:ln/>
        </p:spPr>
        <p:txBody>
          <a:bodyPr/>
          <a:lstStyle/>
          <a:p>
            <a:endParaRPr lang="en-US"/>
          </a:p>
        </p:txBody>
      </p:sp>
      <p:pic>
        <p:nvPicPr>
          <p:cNvPr id="1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9654" y="4407218"/>
            <a:ext cx="272177" cy="272177"/>
          </a:xfrm>
          <a:prstGeom prst="rect">
            <a:avLst/>
          </a:prstGeom>
        </p:spPr>
      </p:pic>
      <p:sp>
        <p:nvSpPr>
          <p:cNvPr id="16" name="Text 11"/>
          <p:cNvSpPr/>
          <p:nvPr/>
        </p:nvSpPr>
        <p:spPr>
          <a:xfrm>
            <a:off x="1687592" y="4203383"/>
            <a:ext cx="2301478"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DOPAMINE SYSTEM</a:t>
            </a:r>
            <a:endParaRPr lang="en-US" sz="1750" dirty="0"/>
          </a:p>
        </p:txBody>
      </p:sp>
      <p:sp>
        <p:nvSpPr>
          <p:cNvPr id="17" name="Text 12"/>
          <p:cNvSpPr/>
          <p:nvPr/>
        </p:nvSpPr>
        <p:spPr>
          <a:xfrm>
            <a:off x="1687592" y="4573905"/>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Designed for pursuit of meaningful goals—a little dopamine after bigger effort</a:t>
            </a:r>
            <a:endParaRPr lang="en-US" sz="1400" dirty="0"/>
          </a:p>
        </p:txBody>
      </p:sp>
      <p:sp>
        <p:nvSpPr>
          <p:cNvPr id="18" name="Shape 13"/>
          <p:cNvSpPr/>
          <p:nvPr/>
        </p:nvSpPr>
        <p:spPr>
          <a:xfrm>
            <a:off x="793790" y="5232916"/>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19" name="Shape 14"/>
          <p:cNvSpPr/>
          <p:nvPr/>
        </p:nvSpPr>
        <p:spPr>
          <a:xfrm>
            <a:off x="816650" y="5255776"/>
            <a:ext cx="725805" cy="1042988"/>
          </a:xfrm>
          <a:prstGeom prst="roundRect">
            <a:avLst>
              <a:gd name="adj" fmla="val 18722"/>
            </a:avLst>
          </a:prstGeom>
          <a:solidFill>
            <a:srgbClr val="EFF0F6"/>
          </a:solidFill>
          <a:ln/>
        </p:spPr>
        <p:txBody>
          <a:bodyPr/>
          <a:lstStyle/>
          <a:p>
            <a:endParaRPr lang="en-US"/>
          </a:p>
        </p:txBody>
      </p:sp>
      <p:pic>
        <p:nvPicPr>
          <p:cNvPr id="2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39654" y="5641062"/>
            <a:ext cx="272177" cy="272177"/>
          </a:xfrm>
          <a:prstGeom prst="rect">
            <a:avLst/>
          </a:prstGeom>
        </p:spPr>
      </p:pic>
      <p:sp>
        <p:nvSpPr>
          <p:cNvPr id="21" name="Text 15"/>
          <p:cNvSpPr/>
          <p:nvPr/>
        </p:nvSpPr>
        <p:spPr>
          <a:xfrm>
            <a:off x="1687592" y="5437227"/>
            <a:ext cx="2590681"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PREFRONTAL CORTEX</a:t>
            </a:r>
            <a:endParaRPr lang="en-US" sz="1750" dirty="0"/>
          </a:p>
        </p:txBody>
      </p:sp>
      <p:sp>
        <p:nvSpPr>
          <p:cNvPr id="22" name="Text 16"/>
          <p:cNvSpPr/>
          <p:nvPr/>
        </p:nvSpPr>
        <p:spPr>
          <a:xfrm>
            <a:off x="1687592" y="5807750"/>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Governs discipline, restraint, and future-oriented thinking</a:t>
            </a:r>
            <a:endParaRPr lang="en-US" sz="1400" dirty="0"/>
          </a:p>
        </p:txBody>
      </p:sp>
      <p:sp>
        <p:nvSpPr>
          <p:cNvPr id="23" name="Shape 17"/>
          <p:cNvSpPr/>
          <p:nvPr/>
        </p:nvSpPr>
        <p:spPr>
          <a:xfrm>
            <a:off x="793790" y="6466761"/>
            <a:ext cx="13042821" cy="1088708"/>
          </a:xfrm>
          <a:prstGeom prst="roundRect">
            <a:avLst>
              <a:gd name="adj" fmla="val 15001"/>
            </a:avLst>
          </a:prstGeom>
          <a:solidFill>
            <a:srgbClr val="FFFFFF"/>
          </a:solidFill>
          <a:ln w="22860">
            <a:solidFill>
              <a:srgbClr val="C5C7D2"/>
            </a:solidFill>
            <a:prstDash val="solid"/>
          </a:ln>
        </p:spPr>
        <p:txBody>
          <a:bodyPr/>
          <a:lstStyle/>
          <a:p>
            <a:endParaRPr lang="en-US"/>
          </a:p>
        </p:txBody>
      </p:sp>
      <p:sp>
        <p:nvSpPr>
          <p:cNvPr id="24" name="Shape 18"/>
          <p:cNvSpPr/>
          <p:nvPr/>
        </p:nvSpPr>
        <p:spPr>
          <a:xfrm>
            <a:off x="816650" y="6489621"/>
            <a:ext cx="725805" cy="1042988"/>
          </a:xfrm>
          <a:prstGeom prst="roundRect">
            <a:avLst>
              <a:gd name="adj" fmla="val 18722"/>
            </a:avLst>
          </a:prstGeom>
          <a:solidFill>
            <a:srgbClr val="EFF0F6"/>
          </a:solidFill>
          <a:ln/>
        </p:spPr>
        <p:txBody>
          <a:bodyPr/>
          <a:lstStyle/>
          <a:p>
            <a:endParaRPr lang="en-US"/>
          </a:p>
        </p:txBody>
      </p:sp>
      <p:pic>
        <p:nvPicPr>
          <p:cNvPr id="25"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9654" y="6874907"/>
            <a:ext cx="272177" cy="272177"/>
          </a:xfrm>
          <a:prstGeom prst="rect">
            <a:avLst/>
          </a:prstGeom>
        </p:spPr>
      </p:pic>
      <p:sp>
        <p:nvSpPr>
          <p:cNvPr id="26" name="Text 19"/>
          <p:cNvSpPr/>
          <p:nvPr/>
        </p:nvSpPr>
        <p:spPr>
          <a:xfrm>
            <a:off x="1687592" y="6671072"/>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3D3E44"/>
                </a:solidFill>
                <a:latin typeface="Montserrat Medium" pitchFamily="34" charset="0"/>
                <a:ea typeface="Montserrat Medium" pitchFamily="34" charset="-122"/>
                <a:cs typeface="Montserrat Medium" pitchFamily="34" charset="-120"/>
              </a:rPr>
              <a:t>HABIT LOOPS</a:t>
            </a:r>
            <a:endParaRPr lang="en-US" sz="1750" dirty="0"/>
          </a:p>
        </p:txBody>
      </p:sp>
      <p:sp>
        <p:nvSpPr>
          <p:cNvPr id="27" name="Text 20"/>
          <p:cNvSpPr/>
          <p:nvPr/>
        </p:nvSpPr>
        <p:spPr>
          <a:xfrm>
            <a:off x="1687592" y="7041594"/>
            <a:ext cx="11944707" cy="261223"/>
          </a:xfrm>
          <a:prstGeom prst="rect">
            <a:avLst/>
          </a:prstGeom>
          <a:noFill/>
          <a:ln/>
        </p:spPr>
        <p:txBody>
          <a:bodyPr wrap="none" lIns="0" tIns="0" rIns="0" bIns="0" rtlCol="0" anchor="t"/>
          <a:lstStyle/>
          <a:p>
            <a:pPr marL="0" indent="0" algn="l">
              <a:lnSpc>
                <a:spcPts val="2050"/>
              </a:lnSpc>
              <a:buNone/>
            </a:pPr>
            <a:r>
              <a:rPr lang="en-US" sz="1400" dirty="0">
                <a:solidFill>
                  <a:srgbClr val="3D3E44"/>
                </a:solidFill>
                <a:latin typeface="Inter Light" pitchFamily="34" charset="0"/>
                <a:ea typeface="Inter Light" pitchFamily="34" charset="-122"/>
                <a:cs typeface="Inter Light" pitchFamily="34" charset="-120"/>
              </a:rPr>
              <a:t>Cue → Behavior → Reward. Once established, behaviors run with minimal resistance</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649254" y="1142286"/>
            <a:ext cx="11331893" cy="566976"/>
          </a:xfrm>
          <a:prstGeom prst="rect">
            <a:avLst/>
          </a:prstGeom>
          <a:noFill/>
          <a:ln/>
        </p:spPr>
        <p:txBody>
          <a:bodyPr wrap="none" lIns="0" tIns="0" rIns="0" bIns="0" rtlCol="0" anchor="t"/>
          <a:lstStyle/>
          <a:p>
            <a:pPr marL="0" indent="0" algn="ctr">
              <a:lnSpc>
                <a:spcPts val="4450"/>
              </a:lnSpc>
              <a:buNone/>
            </a:pPr>
            <a:r>
              <a:rPr lang="en-US" sz="3550" dirty="0">
                <a:solidFill>
                  <a:srgbClr val="74767D"/>
                </a:solidFill>
                <a:latin typeface="Montserrat Medium" pitchFamily="34" charset="0"/>
                <a:ea typeface="Montserrat Medium" pitchFamily="34" charset="-122"/>
                <a:cs typeface="Montserrat Medium" pitchFamily="34" charset="-120"/>
              </a:rPr>
              <a:t>Proactive Effort Creates a More Automatic Reality</a:t>
            </a:r>
            <a:endParaRPr lang="en-US" sz="3550" dirty="0"/>
          </a:p>
        </p:txBody>
      </p:sp>
      <p:sp>
        <p:nvSpPr>
          <p:cNvPr id="3" name="Text 1"/>
          <p:cNvSpPr/>
          <p:nvPr/>
        </p:nvSpPr>
        <p:spPr>
          <a:xfrm>
            <a:off x="1425893" y="2276237"/>
            <a:ext cx="2940844" cy="354330"/>
          </a:xfrm>
          <a:prstGeom prst="rect">
            <a:avLst/>
          </a:prstGeom>
          <a:noFill/>
          <a:ln/>
        </p:spPr>
        <p:txBody>
          <a:bodyPr wrap="none" lIns="0" tIns="0" rIns="0" bIns="0" rtlCol="0" anchor="t"/>
          <a:lstStyle/>
          <a:p>
            <a:pPr marL="0" indent="0" algn="ctr">
              <a:lnSpc>
                <a:spcPts val="2750"/>
              </a:lnSpc>
              <a:buNone/>
            </a:pPr>
            <a:r>
              <a:rPr lang="en-US" sz="2200" dirty="0">
                <a:solidFill>
                  <a:srgbClr val="74767D"/>
                </a:solidFill>
                <a:latin typeface="Montserrat Medium" pitchFamily="34" charset="0"/>
                <a:ea typeface="Montserrat Medium" pitchFamily="34" charset="-122"/>
                <a:cs typeface="Montserrat Medium" pitchFamily="34" charset="-120"/>
              </a:rPr>
              <a:t>This Is Sanctification</a:t>
            </a:r>
            <a:endParaRPr lang="en-US" sz="2200" dirty="0"/>
          </a:p>
        </p:txBody>
      </p:sp>
      <p:sp>
        <p:nvSpPr>
          <p:cNvPr id="4" name="Text 2"/>
          <p:cNvSpPr/>
          <p:nvPr/>
        </p:nvSpPr>
        <p:spPr>
          <a:xfrm>
            <a:off x="793790" y="2857381"/>
            <a:ext cx="4205168" cy="4150519"/>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God designed it this way: </a:t>
            </a:r>
            <a:r>
              <a:rPr lang="en-US" sz="1750" b="1" dirty="0">
                <a:solidFill>
                  <a:srgbClr val="3D3E44"/>
                </a:solidFill>
                <a:latin typeface="Inter Light" pitchFamily="34" charset="0"/>
                <a:ea typeface="Inter Light" pitchFamily="34" charset="-122"/>
                <a:cs typeface="Inter Light" pitchFamily="34" charset="-120"/>
              </a:rPr>
              <a:t>"Proactive and intentional effort creates a more automatic reality."</a:t>
            </a:r>
            <a:r>
              <a:rPr lang="en-US" sz="1750" dirty="0">
                <a:solidFill>
                  <a:srgbClr val="3D3E44"/>
                </a:solidFill>
                <a:latin typeface="Inter Light" pitchFamily="34" charset="0"/>
                <a:ea typeface="Inter Light" pitchFamily="34" charset="-122"/>
                <a:cs typeface="Inter Light" pitchFamily="34" charset="-120"/>
              </a:rPr>
              <a:t> Sanctification is cumulative — not always having to face every sinful thing forever.</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We have a choice to make, now and always, as to who we are going to be.  </a:t>
            </a:r>
            <a:endParaRPr lang="en-US" sz="1750" dirty="0"/>
          </a:p>
          <a:p>
            <a:pPr marL="342900" indent="-342900" algn="l">
              <a:lnSpc>
                <a:spcPts val="2850"/>
              </a:lnSpc>
              <a:buSzPct val="100000"/>
              <a:buChar char="•"/>
            </a:pPr>
            <a:r>
              <a:rPr lang="en-US" sz="1750" dirty="0">
                <a:solidFill>
                  <a:srgbClr val="3D3E44"/>
                </a:solidFill>
                <a:latin typeface="Inter Light" pitchFamily="34" charset="0"/>
                <a:ea typeface="Inter Light" pitchFamily="34" charset="-122"/>
                <a:cs typeface="Inter Light" pitchFamily="34" charset="-120"/>
              </a:rPr>
              <a:t>Biology reinforces the will, not the other way around.</a:t>
            </a:r>
            <a:endParaRPr lang="en-US" sz="1750" dirty="0"/>
          </a:p>
        </p:txBody>
      </p:sp>
      <p:pic>
        <p:nvPicPr>
          <p:cNvPr id="5" name="Image 0" descr="preencoded.png"/>
          <p:cNvPicPr>
            <a:picLocks noChangeAspect="1"/>
          </p:cNvPicPr>
          <p:nvPr/>
        </p:nvPicPr>
        <p:blipFill>
          <a:blip r:embed="rId3"/>
          <a:stretch>
            <a:fillRect/>
          </a:stretch>
        </p:blipFill>
        <p:spPr>
          <a:xfrm>
            <a:off x="6610231" y="2733318"/>
            <a:ext cx="6183630" cy="3669982"/>
          </a:xfrm>
          <a:prstGeom prst="rect">
            <a:avLst/>
          </a:prstGeom>
        </p:spPr>
      </p:pic>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83117" y="3630323"/>
            <a:ext cx="526403" cy="526404"/>
          </a:xfrm>
          <a:prstGeom prst="rect">
            <a:avLst/>
          </a:prstGeom>
        </p:spPr>
      </p:pic>
      <p:sp>
        <p:nvSpPr>
          <p:cNvPr id="7" name="Text 3"/>
          <p:cNvSpPr/>
          <p:nvPr/>
        </p:nvSpPr>
        <p:spPr>
          <a:xfrm>
            <a:off x="10914124" y="5403976"/>
            <a:ext cx="1537100" cy="592205"/>
          </a:xfrm>
          <a:prstGeom prst="rect">
            <a:avLst/>
          </a:prstGeom>
          <a:noFill/>
          <a:ln/>
        </p:spPr>
        <p:txBody>
          <a:bodyPr wrap="square" lIns="0" tIns="0" rIns="0" bIns="0" rtlCol="0" anchor="t"/>
          <a:lstStyle/>
          <a:p>
            <a:pPr marL="0" indent="0" algn="ctr">
              <a:lnSpc>
                <a:spcPts val="2300"/>
              </a:lnSpc>
              <a:buNone/>
            </a:pPr>
            <a:r>
              <a:rPr lang="en-US" sz="1850" dirty="0">
                <a:solidFill>
                  <a:srgbClr val="3D3E44"/>
                </a:solidFill>
                <a:latin typeface="Montserrat Medium" pitchFamily="34" charset="0"/>
                <a:ea typeface="Montserrat Medium" pitchFamily="34" charset="-122"/>
                <a:cs typeface="Montserrat Medium" pitchFamily="34" charset="-120"/>
              </a:rPr>
              <a:t>Biology Reinforces</a:t>
            </a:r>
            <a:endParaRPr lang="en-US" sz="1850" dirty="0"/>
          </a:p>
        </p:txBody>
      </p:sp>
      <p:pic>
        <p:nvPicPr>
          <p:cNvPr id="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455984" y="3631310"/>
            <a:ext cx="526404" cy="526404"/>
          </a:xfrm>
          <a:prstGeom prst="rect">
            <a:avLst/>
          </a:prstGeom>
        </p:spPr>
      </p:pic>
      <p:sp>
        <p:nvSpPr>
          <p:cNvPr id="9" name="Text 4"/>
          <p:cNvSpPr/>
          <p:nvPr/>
        </p:nvSpPr>
        <p:spPr>
          <a:xfrm>
            <a:off x="9135535" y="5403976"/>
            <a:ext cx="1268634" cy="580361"/>
          </a:xfrm>
          <a:prstGeom prst="rect">
            <a:avLst/>
          </a:prstGeom>
          <a:noFill/>
          <a:ln/>
        </p:spPr>
        <p:txBody>
          <a:bodyPr wrap="square" lIns="0" tIns="0" rIns="0" bIns="0" rtlCol="0" anchor="t"/>
          <a:lstStyle/>
          <a:p>
            <a:pPr marL="0" indent="0" algn="ctr">
              <a:lnSpc>
                <a:spcPts val="2300"/>
              </a:lnSpc>
              <a:buNone/>
            </a:pPr>
            <a:r>
              <a:rPr lang="en-US" sz="1850" b="1" dirty="0">
                <a:solidFill>
                  <a:srgbClr val="3D3E44"/>
                </a:solidFill>
                <a:latin typeface="Inter Bold" pitchFamily="34" charset="0"/>
                <a:ea typeface="Inter Bold" pitchFamily="34" charset="-122"/>
                <a:cs typeface="Inter Bold" pitchFamily="34" charset="-120"/>
              </a:rPr>
              <a:t>Holy Spirit Empowers</a:t>
            </a:r>
            <a:endParaRPr lang="en-US" sz="1850" dirty="0"/>
          </a:p>
        </p:txBody>
      </p:sp>
      <p:pic>
        <p:nvPicPr>
          <p:cNvPr id="1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18816" y="3631310"/>
            <a:ext cx="526405" cy="526404"/>
          </a:xfrm>
          <a:prstGeom prst="rect">
            <a:avLst/>
          </a:prstGeom>
        </p:spPr>
      </p:pic>
      <p:sp>
        <p:nvSpPr>
          <p:cNvPr id="11" name="Text 5"/>
          <p:cNvSpPr/>
          <p:nvPr/>
        </p:nvSpPr>
        <p:spPr>
          <a:xfrm>
            <a:off x="7008204" y="5403976"/>
            <a:ext cx="1537101" cy="592205"/>
          </a:xfrm>
          <a:prstGeom prst="rect">
            <a:avLst/>
          </a:prstGeom>
          <a:noFill/>
          <a:ln/>
        </p:spPr>
        <p:txBody>
          <a:bodyPr wrap="square" lIns="0" tIns="0" rIns="0" bIns="0" rtlCol="0" anchor="t"/>
          <a:lstStyle/>
          <a:p>
            <a:pPr marL="0" indent="0" algn="ctr">
              <a:lnSpc>
                <a:spcPts val="2300"/>
              </a:lnSpc>
              <a:buNone/>
            </a:pPr>
            <a:r>
              <a:rPr lang="en-US" sz="1850" dirty="0">
                <a:solidFill>
                  <a:srgbClr val="3D3E44"/>
                </a:solidFill>
                <a:latin typeface="Montserrat Medium" pitchFamily="34" charset="0"/>
                <a:ea typeface="Montserrat Medium" pitchFamily="34" charset="-122"/>
                <a:cs typeface="Montserrat Medium" pitchFamily="34" charset="-120"/>
              </a:rPr>
              <a:t>Will Chooses</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1531</Words>
  <Application>Microsoft Office PowerPoint</Application>
  <PresentationFormat>Custom</PresentationFormat>
  <Paragraphs>184</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Inter Light</vt:lpstr>
      <vt:lpstr>Inter Bold</vt:lpstr>
      <vt:lpstr>Montserrat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Matt Hartford</dc:creator>
  <cp:lastModifiedBy>Matthew Hartford</cp:lastModifiedBy>
  <cp:revision>5</cp:revision>
  <dcterms:created xsi:type="dcterms:W3CDTF">2026-04-09T15:27:20Z</dcterms:created>
  <dcterms:modified xsi:type="dcterms:W3CDTF">2026-04-09T15:33:14Z</dcterms:modified>
</cp:coreProperties>
</file>